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5" r:id="rId2"/>
    <p:sldMasterId id="2147483739" r:id="rId3"/>
    <p:sldMasterId id="2147483766" r:id="rId4"/>
    <p:sldMasterId id="2147483779" r:id="rId5"/>
  </p:sldMasterIdLst>
  <p:notesMasterIdLst>
    <p:notesMasterId r:id="rId33"/>
  </p:notesMasterIdLst>
  <p:sldIdLst>
    <p:sldId id="256" r:id="rId6"/>
    <p:sldId id="394" r:id="rId7"/>
    <p:sldId id="384" r:id="rId8"/>
    <p:sldId id="382" r:id="rId9"/>
    <p:sldId id="398" r:id="rId10"/>
    <p:sldId id="399" r:id="rId11"/>
    <p:sldId id="400" r:id="rId12"/>
    <p:sldId id="388" r:id="rId13"/>
    <p:sldId id="335" r:id="rId14"/>
    <p:sldId id="391" r:id="rId15"/>
    <p:sldId id="393" r:id="rId16"/>
    <p:sldId id="392" r:id="rId17"/>
    <p:sldId id="282" r:id="rId18"/>
    <p:sldId id="395" r:id="rId19"/>
    <p:sldId id="396" r:id="rId20"/>
    <p:sldId id="397" r:id="rId21"/>
    <p:sldId id="401" r:id="rId22"/>
    <p:sldId id="351" r:id="rId23"/>
    <p:sldId id="286" r:id="rId24"/>
    <p:sldId id="320" r:id="rId25"/>
    <p:sldId id="385" r:id="rId26"/>
    <p:sldId id="352" r:id="rId27"/>
    <p:sldId id="353" r:id="rId28"/>
    <p:sldId id="358" r:id="rId29"/>
    <p:sldId id="354" r:id="rId30"/>
    <p:sldId id="337" r:id="rId31"/>
    <p:sldId id="387" r:id="rId32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5pPr>
    <a:lvl6pPr marL="2286000" algn="r" defTabSz="914400" rtl="1" eaLnBrk="1" latinLnBrk="0" hangingPunct="1"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6pPr>
    <a:lvl7pPr marL="2743200" algn="r" defTabSz="914400" rtl="1" eaLnBrk="1" latinLnBrk="0" hangingPunct="1"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7pPr>
    <a:lvl8pPr marL="3200400" algn="r" defTabSz="914400" rtl="1" eaLnBrk="1" latinLnBrk="0" hangingPunct="1"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8pPr>
    <a:lvl9pPr marL="3657600" algn="r" defTabSz="914400" rtl="1" eaLnBrk="1" latinLnBrk="0" hangingPunct="1">
      <a:defRPr sz="1200" b="1" kern="1200">
        <a:solidFill>
          <a:srgbClr val="FFFFFF"/>
        </a:solidFill>
        <a:latin typeface="Franklin Gothic Medium" pitchFamily="34" charset="0"/>
        <a:ea typeface="+mn-ea"/>
        <a:cs typeface="Arial" pitchFamily="34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100B"/>
    <a:srgbClr val="00E20B"/>
    <a:srgbClr val="B2B2B2"/>
    <a:srgbClr val="00FFFF"/>
    <a:srgbClr val="3737FF"/>
    <a:srgbClr val="AD00D6"/>
    <a:srgbClr val="4D4D4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3" autoAdjust="0"/>
    <p:restoredTop sz="87248" autoAdjust="0"/>
  </p:normalViewPr>
  <p:slideViewPr>
    <p:cSldViewPr snapToGrid="0">
      <p:cViewPr varScale="1">
        <p:scale>
          <a:sx n="98" d="100"/>
          <a:sy n="98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45F8FA1F-F362-4D81-810C-82527341C6AD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77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A2E07-349F-4616-B1FA-16C33C4D32C8}" type="slidenum">
              <a:rPr lang="he-IL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E326A-0A5C-46D3-8923-09745BFBDA22}" type="slidenum">
              <a:rPr lang="he-IL"/>
              <a:pPr/>
              <a:t>17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29BE4-71DE-47D0-B578-00954716F5DB}" type="slidenum">
              <a:rPr lang="he-IL"/>
              <a:pPr/>
              <a:t>18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3180C-6C24-474B-8420-580A8960F5FC}" type="slidenum">
              <a:rPr lang="he-IL"/>
              <a:pPr/>
              <a:t>19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50BDE-E44D-4248-8CFF-CFD18EA81084}" type="slidenum">
              <a:rPr lang="he-IL"/>
              <a:pPr/>
              <a:t>20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50BDE-E44D-4248-8CFF-CFD18EA81084}" type="slidenum">
              <a:rPr lang="he-IL"/>
              <a:pPr/>
              <a:t>21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C0A42-FA96-4EC0-B8AF-45884AEFA297}" type="slidenum">
              <a:rPr lang="he-IL"/>
              <a:pPr/>
              <a:t>22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8AB03-8250-40F4-8CB1-B7F6284CCE50}" type="slidenum">
              <a:rPr lang="he-IL"/>
              <a:pPr/>
              <a:t>23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F9DD3-C5B4-41C8-849E-A536CD2E012D}" type="slidenum">
              <a:rPr lang="he-IL"/>
              <a:pPr/>
              <a:t>24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09F5F-BD05-4CFB-B5D0-01E83307BF2B}" type="slidenum">
              <a:rPr lang="he-IL"/>
              <a:pPr/>
              <a:t>25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220E-C304-4D0B-8024-1BCE4126EE74}" type="slidenum">
              <a:rPr lang="he-IL"/>
              <a:pPr/>
              <a:t>26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6A9E6B4-4648-4BF0-B969-18B1189F5864}" type="slidenum">
              <a:rPr lang="ar-SA" sz="1200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e-IL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F175D-609A-4793-B553-C33268586DC8}" type="slidenum">
              <a:rPr lang="he-IL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A9549-B56D-4FDB-A808-97FF4C7C71F6}" type="slidenum">
              <a:rPr lang="he-IL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3EE9381-3C29-4122-9046-C346C1D7F2C0}" type="slidenum">
              <a:rPr lang="he-IL" sz="1200" smtClean="0">
                <a:solidFill>
                  <a:prstClr val="black"/>
                </a:solidFill>
              </a:rPr>
              <a:pPr eaLnBrk="1" hangingPunct="1"/>
              <a:t>5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B55FD-DD83-487F-8801-7DDEE30508D7}" type="slidenum">
              <a:rPr lang="he-IL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e-I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EB683-5B03-4B90-8F90-CCC75843346A}" type="slidenum">
              <a:rPr lang="he-IL"/>
              <a:pPr/>
              <a:t>8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4112" cy="3722688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5637"/>
          </a:xfrm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EB683-5B03-4B90-8F90-CCC75843346A}" type="slidenum">
              <a:rPr lang="he-IL"/>
              <a:pPr/>
              <a:t>9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4112" cy="3722688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5637"/>
          </a:xfrm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E326A-0A5C-46D3-8923-09745BFBDA22}" type="slidenum">
              <a:rPr lang="he-IL"/>
              <a:pPr/>
              <a:t>13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789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789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3789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789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78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790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79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790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F8481C-F280-434F-8640-B4BA2291825C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07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50E9-DDC7-444C-A1BE-93A64BB947B7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31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557B4-D531-41C0-A5A9-FEAE26C70337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02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3B69E9-6FC0-441B-BDED-9E135AFDB388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929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81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</p:grpSp>
      <p:sp>
        <p:nvSpPr>
          <p:cNvPr id="481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A6CE76-B74F-4325-B888-80FD94A44FC9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2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48992-9DEA-49B4-AC28-02FF3419E0C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9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2612-5EF6-4A05-90B1-77B80DEF4DC2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7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E8E57-9FBB-4793-87CA-140390EEF8EC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98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6F97F-DE4C-42C1-A9FB-C3FCD47A5D1C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B9D97-A8B6-4118-8D3F-BBA3F85900CB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4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31A4A-AC86-45B7-A9A9-2B9F331CF8D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2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193700-5305-42C0-8038-C164CA347737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983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49F3D-9B13-46CF-A70B-C1F3F2BEEAD2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5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9AB98-CDBA-45AC-A3EF-56DAFE4E8AE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1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D6A5-F3C8-40A1-B6C6-B8984889E836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DD860-B764-4B5E-9679-7D71B0A4096A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00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1E2D62C-5891-4548-BE42-DE4C9B97C926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07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E4E088-430C-4A18-A1EC-40DDA58158C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82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81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813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</p:grpSp>
      <p:sp>
        <p:nvSpPr>
          <p:cNvPr id="481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A6CE76-B74F-4325-B888-80FD94A44FC9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48992-9DEA-49B4-AC28-02FF3419E0C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5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2612-5EF6-4A05-90B1-77B80DEF4DC2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4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E8E57-9FBB-4793-87CA-140390EEF8EC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0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E099F3-E6C4-4CAD-B412-3DD3C98D240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1781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6F97F-DE4C-42C1-A9FB-C3FCD47A5D1C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63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B9D97-A8B6-4118-8D3F-BBA3F85900CB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66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31A4A-AC86-45B7-A9A9-2B9F331CF8D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2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49F3D-9B13-46CF-A70B-C1F3F2BEEAD2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1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9AB98-CDBA-45AC-A3EF-56DAFE4E8AE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38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D6A5-F3C8-40A1-B6C6-B8984889E836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32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DD860-B764-4B5E-9679-7D71B0A4096A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0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1E2D62C-5891-4548-BE42-DE4C9B97C926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00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E4E088-430C-4A18-A1EC-40DDA58158C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72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</p:grpSp>
      <p:sp>
        <p:nvSpPr>
          <p:cNvPr id="481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6374DC26-0397-4F1B-80A5-1F6ED28A7A6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8C0876-D202-4F15-8E92-A4C49C9D286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2127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673F5D53-776B-4560-9E6C-FBCB88F8109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87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EF89070B-44D6-4D07-9BAD-130CA074EC2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3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E465B31F-F1AE-44FF-ADFE-278285B1C42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9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7BCFB386-6DAF-4A36-A27F-8AAF33D4750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04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4C3CE2B8-7602-4216-923F-37F780798F9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0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2A0DF10B-D8C9-413F-8BD6-9E904C58F66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7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8FDCF821-1EB9-4769-8440-65DC323656A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6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980C2A14-9BD4-45CA-97DF-6273D91D96A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33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3DED1A7E-ACA6-42A5-99DF-99C6FE9DE2E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4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F0A69E4A-D7A2-4EEB-8C9A-7F349AFDF33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72A4A1-481C-4776-87CC-C6A18BA56F7A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1653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  <a:cs typeface="Arial" charset="0"/>
              </a:defRPr>
            </a:lvl1pPr>
          </a:lstStyle>
          <a:p>
            <a:pPr>
              <a:defRPr/>
            </a:pPr>
            <a:fld id="{31B16583-B7C3-471E-8DBF-97FC7068D98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7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</p:grpSp>
      <p:sp>
        <p:nvSpPr>
          <p:cNvPr id="481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B1713-4279-4F43-B748-223CF83C6E4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92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696B0-9113-4AA7-84B6-38F568CC786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38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7EAB2-DA83-4D67-8EAC-95767BE612B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80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DF2FF-5CDA-4E3E-9940-D0BCDC278B6A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91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35473-EC97-456B-9F38-D614B6E33E58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50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E6A9A-F144-480F-85BB-E3D55574BDB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94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BAD45-CAAC-4980-8754-A6ABDAAA3B3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53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FBE26-4485-4F43-9A33-8683A1D96E7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2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B6616-DEC7-4616-A148-796185DB901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2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6E0A79-360A-4886-9385-2B9208B3B9A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2118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C8746-688D-45B4-9A7D-08E943722969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82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BDB0-AC65-44FD-ACD3-C83A3D55BC1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14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8CEF-43B7-4998-AE8D-ED49A7D250A8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2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4AB7C1-1B56-47CE-8F0E-26CF1E631BF1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529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2B203-488F-44F9-B5BF-54CD651B9312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166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473306-C709-4F99-8F7A-898528F034AE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99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2ED29BF6-4B99-42FE-9974-0069E68471E4}" type="slidenum">
              <a:rPr lang="he-IL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686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68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68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68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68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368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368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368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68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8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7915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71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</p:grp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1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1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b="0">
              <a:latin typeface="Arial" pitchFamily="34" charset="0"/>
            </a:endParaRPr>
          </a:p>
        </p:txBody>
      </p:sp>
      <p:sp>
        <p:nvSpPr>
          <p:cNvPr id="4711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algn="ctr"/>
            <a:endParaRPr lang="en-US" b="0">
              <a:latin typeface="Arial" pitchFamily="34" charset="0"/>
            </a:endParaRPr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960AC423-C35F-4CDF-AF04-CF0BE8C313F0}" type="slidenum">
              <a:rPr lang="he-IL" b="0">
                <a:latin typeface="Arial" pitchFamily="34" charset="0"/>
              </a:rPr>
              <a:pPr/>
              <a:t>‹#›</a:t>
            </a:fld>
            <a:endParaRPr lang="en-US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0891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71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4711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</p:grp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1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1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b="0">
              <a:latin typeface="Arial" pitchFamily="34" charset="0"/>
            </a:endParaRPr>
          </a:p>
        </p:txBody>
      </p:sp>
      <p:sp>
        <p:nvSpPr>
          <p:cNvPr id="4711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algn="ctr"/>
            <a:endParaRPr lang="en-US" b="0">
              <a:latin typeface="Arial" pitchFamily="34" charset="0"/>
            </a:endParaRPr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960AC423-C35F-4CDF-AF04-CF0BE8C313F0}" type="slidenum">
              <a:rPr lang="he-IL" b="0">
                <a:latin typeface="Arial" pitchFamily="34" charset="0"/>
              </a:rPr>
              <a:pPr/>
              <a:t>‹#›</a:t>
            </a:fld>
            <a:endParaRPr lang="en-US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945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71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/>
              </a:endParaRPr>
            </a:p>
          </p:txBody>
        </p:sp>
        <p:sp>
          <p:nvSpPr>
            <p:cNvPr id="308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308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308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</p:grp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1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1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/>
                <a:sym typeface="Gill Sans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4711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/>
                <a:sym typeface="Gill Sans" charset="0"/>
              </a:defRPr>
            </a:lvl1pPr>
          </a:lstStyle>
          <a:p>
            <a:pPr algn="ctr">
              <a:defRPr/>
            </a:pPr>
            <a:endParaRPr lang="en-US" b="0"/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/>
                <a:sym typeface="Gill Sans" charset="0"/>
              </a:defRPr>
            </a:lvl1pPr>
          </a:lstStyle>
          <a:p>
            <a:pPr>
              <a:defRPr/>
            </a:pPr>
            <a:fld id="{C06E0F00-621A-417A-8AED-D991D8BFCB08}" type="slidenum">
              <a:rPr lang="he-IL" b="0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613500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71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800" b="0">
                <a:latin typeface="Arial" charset="0"/>
                <a:cs typeface="Arial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</p:grp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1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1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4711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algn="ctr">
              <a:defRPr/>
            </a:pPr>
            <a:endParaRPr lang="en-US" b="0"/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CC9C8A-B74A-4D0E-978C-38C8DDEEA817}" type="slidenum">
              <a:rPr lang="he-IL" b="0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197615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3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7.png"/><Relationship Id="rId10" Type="http://schemas.openxmlformats.org/officeDocument/2006/relationships/image" Target="../media/image34.wm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7.png"/><Relationship Id="rId9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5.wmf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7.wmf"/><Relationship Id="rId5" Type="http://schemas.openxmlformats.org/officeDocument/2006/relationships/image" Target="../media/image27.png"/><Relationship Id="rId10" Type="http://schemas.openxmlformats.org/officeDocument/2006/relationships/image" Target="../media/image34.wm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307975" y="917266"/>
            <a:ext cx="8528050" cy="1920875"/>
          </a:xfrm>
        </p:spPr>
        <p:txBody>
          <a:bodyPr/>
          <a:lstStyle/>
          <a:p>
            <a:r>
              <a:rPr lang="en-US" sz="4800" dirty="0" err="1" smtClean="0">
                <a:solidFill>
                  <a:schemeClr val="hlink"/>
                </a:solidFill>
                <a:effectLst/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4800" dirty="0" smtClean="0">
                <a:solidFill>
                  <a:schemeClr val="hlink"/>
                </a:solidFill>
                <a:effectLst/>
                <a:latin typeface="Times New Roman" pitchFamily="18" charset="0"/>
                <a:cs typeface="Times New Roman" pitchFamily="18" charset="0"/>
              </a:rPr>
              <a:t> HHG and Sub femtosecond K-shell excitation.</a:t>
            </a:r>
            <a:r>
              <a:rPr lang="en-US" sz="4000" dirty="0" smtClean="0">
                <a:solidFill>
                  <a:schemeClr val="hlink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chemeClr val="hlin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hlin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E20B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smtClean="0">
                <a:solidFill>
                  <a:srgbClr val="00E20B"/>
                </a:solidFill>
                <a:effectLst/>
                <a:latin typeface="Times New Roman" pitchFamily="18" charset="0"/>
                <a:cs typeface="Times New Roman" pitchFamily="18" charset="0"/>
              </a:rPr>
              <a:t>using  IR (2.1</a:t>
            </a:r>
            <a:r>
              <a:rPr lang="en-US" sz="2800" dirty="0" smtClean="0">
                <a:solidFill>
                  <a:srgbClr val="00E20B"/>
                </a:solidFill>
                <a:effectLst/>
                <a:latin typeface="Symbol" pitchFamily="18" charset="2"/>
                <a:cs typeface="Times New Roman" pitchFamily="18" charset="0"/>
              </a:rPr>
              <a:t></a:t>
            </a:r>
            <a:r>
              <a:rPr lang="en-US" sz="2800" dirty="0" smtClean="0">
                <a:solidFill>
                  <a:srgbClr val="00E20B"/>
                </a:solidFill>
                <a:effectLst/>
                <a:latin typeface="Times New Roman" pitchFamily="18" charset="0"/>
                <a:cs typeface="Times New Roman" pitchFamily="18" charset="0"/>
              </a:rPr>
              <a:t>m) Radiation Source</a:t>
            </a:r>
            <a:r>
              <a:rPr lang="en-US" sz="3200" dirty="0">
                <a:solidFill>
                  <a:srgbClr val="00E20B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E20B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>
              <a:solidFill>
                <a:srgbClr val="00E20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57" y="3898074"/>
            <a:ext cx="5366405" cy="141577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de-DE" sz="2800" b="0" dirty="0" smtClean="0"/>
              <a:t>Gilad Marcus</a:t>
            </a:r>
          </a:p>
          <a:p>
            <a:pPr algn="ctr"/>
            <a:endParaRPr lang="de-DE" sz="1000" b="0" dirty="0" smtClean="0"/>
          </a:p>
          <a:p>
            <a:pPr algn="ctr"/>
            <a:r>
              <a:rPr lang="de-DE" sz="2400" b="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Department of Applied  Physics</a:t>
            </a:r>
            <a:r>
              <a:rPr lang="en-US" sz="2400" b="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0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Hebrew Universit</a:t>
            </a:r>
            <a:r>
              <a:rPr lang="en-US" sz="2400" b="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y, Jerusalem, Israel</a:t>
            </a:r>
            <a:r>
              <a:rPr lang="de-DE" sz="2400" b="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e-IL" sz="2400" b="0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2619" y="6060405"/>
            <a:ext cx="3472425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1">
            <a:spAutoFit/>
          </a:bodyPr>
          <a:lstStyle/>
          <a:p>
            <a:r>
              <a:rPr lang="en-US" sz="1600" b="0" dirty="0" smtClean="0">
                <a:solidFill>
                  <a:srgbClr val="C00000"/>
                </a:solidFill>
                <a:latin typeface="Lucida Handwriting" pitchFamily="66" charset="0"/>
              </a:rPr>
              <a:t>Tel Aviv, 2-4, December 2013</a:t>
            </a:r>
            <a:endParaRPr lang="he-IL" sz="1600" b="0" dirty="0">
              <a:solidFill>
                <a:srgbClr val="C00000"/>
              </a:solidFill>
              <a:latin typeface="Lucida Handwriting" pitchFamily="66" charset="0"/>
            </a:endParaRPr>
          </a:p>
        </p:txBody>
      </p:sp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0" y="6200498"/>
            <a:ext cx="1790430" cy="3385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2"/>
    </mc:Choice>
    <mc:Fallback xmlns="">
      <p:transition spd="slow" advTm="2439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106370"/>
            <a:ext cx="4639564" cy="43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8313" y="227531"/>
            <a:ext cx="8316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counting and photon’s energy resolving with the </a:t>
            </a:r>
            <a:r>
              <a:rPr lang="en-US" sz="32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pnCCD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0555" y="4176867"/>
            <a:ext cx="1728347" cy="216982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500" b="0" dirty="0" smtClean="0"/>
              <a:t>Two photons hitting</a:t>
            </a:r>
          </a:p>
          <a:p>
            <a:r>
              <a:rPr lang="en-US" sz="1500" b="0" dirty="0" smtClean="0"/>
              <a:t>two pixels.</a:t>
            </a:r>
          </a:p>
          <a:p>
            <a:endParaRPr lang="en-US" sz="1500" b="0" dirty="0"/>
          </a:p>
          <a:p>
            <a:r>
              <a:rPr lang="en-US" sz="1500" b="0" dirty="0" smtClean="0"/>
              <a:t>The charge in each </a:t>
            </a:r>
          </a:p>
          <a:p>
            <a:r>
              <a:rPr lang="en-US" sz="1500" b="0" dirty="0" smtClean="0"/>
              <a:t>pixel  is proportional</a:t>
            </a:r>
          </a:p>
          <a:p>
            <a:r>
              <a:rPr lang="en-US" sz="1500" b="0" dirty="0" smtClean="0"/>
              <a:t>to the photon energy</a:t>
            </a:r>
            <a:endParaRPr lang="he-IL" sz="1500" b="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 flipV="1">
            <a:off x="6130213" y="4376059"/>
            <a:ext cx="1110342" cy="8857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 flipV="1">
            <a:off x="5766319" y="4853545"/>
            <a:ext cx="1474236" cy="408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978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106370"/>
            <a:ext cx="4639564" cy="43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8313" y="227531"/>
            <a:ext cx="8316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counting and photon’s energy resolving with the </a:t>
            </a:r>
            <a:r>
              <a:rPr lang="en-US" sz="32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pnCCD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18" y="3332751"/>
            <a:ext cx="1838131" cy="107721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600" b="0" dirty="0" smtClean="0"/>
              <a:t>Charge from one photons</a:t>
            </a:r>
            <a:r>
              <a:rPr lang="en-US" sz="1600" b="0" dirty="0"/>
              <a:t>, spilled </a:t>
            </a:r>
            <a:r>
              <a:rPr lang="en-US" sz="1600" b="0" dirty="0" smtClean="0"/>
              <a:t>into neighboring pixels</a:t>
            </a:r>
            <a:endParaRPr lang="he-IL" sz="1600" b="0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 bwMode="auto">
          <a:xfrm flipV="1">
            <a:off x="2118049" y="3609477"/>
            <a:ext cx="2425075" cy="2618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4" idx="3"/>
          </p:cNvCxnSpPr>
          <p:nvPr/>
        </p:nvCxnSpPr>
        <p:spPr bwMode="auto">
          <a:xfrm flipV="1">
            <a:off x="2118049" y="2868331"/>
            <a:ext cx="3489649" cy="10030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4" idx="3"/>
          </p:cNvCxnSpPr>
          <p:nvPr/>
        </p:nvCxnSpPr>
        <p:spPr bwMode="auto">
          <a:xfrm>
            <a:off x="2118049" y="3871360"/>
            <a:ext cx="1096789" cy="11530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9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106370"/>
            <a:ext cx="4639564" cy="43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8313" y="227531"/>
            <a:ext cx="8316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counting and photon’s energy resolving with the </a:t>
            </a:r>
            <a:r>
              <a:rPr lang="en-US" sz="32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pnCCD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571" y="1950098"/>
            <a:ext cx="1838131" cy="107721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600" b="0" dirty="0" smtClean="0"/>
              <a:t>Rejected as an error.</a:t>
            </a:r>
          </a:p>
          <a:p>
            <a:r>
              <a:rPr lang="en-US" sz="1600" b="0" dirty="0" smtClean="0"/>
              <a:t>Not a reasonable charge distribution</a:t>
            </a:r>
            <a:endParaRPr lang="he-IL" sz="1600" b="0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 bwMode="auto">
          <a:xfrm>
            <a:off x="2164702" y="2488707"/>
            <a:ext cx="1035698" cy="3011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7305869" y="5300397"/>
            <a:ext cx="1679511" cy="338554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600" b="0" dirty="0" smtClean="0"/>
              <a:t>Cosmic ray trace</a:t>
            </a:r>
            <a:endParaRPr lang="he-IL" sz="1600" b="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 bwMode="auto">
          <a:xfrm flipH="1">
            <a:off x="6363478" y="5469674"/>
            <a:ext cx="942391" cy="2779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48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68313" y="109385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high harmonics and K-shell excitation</a:t>
            </a:r>
          </a:p>
        </p:txBody>
      </p:sp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31756"/>
            <a:ext cx="4824412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31756"/>
            <a:ext cx="482441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80" name="Text Box 24"/>
          <p:cNvSpPr txBox="1">
            <a:spLocks noChangeArrowheads="1"/>
          </p:cNvSpPr>
          <p:nvPr/>
        </p:nvSpPr>
        <p:spPr bwMode="auto">
          <a:xfrm>
            <a:off x="107950" y="1602901"/>
            <a:ext cx="27813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harmonics spectrum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 a neon gas target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through 500nm aluminum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107950" y="5108019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Same spectrum through </a:t>
            </a:r>
          </a:p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additional 500nm of </a:t>
            </a:r>
          </a:p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vanadium (a) or iron (b)</a:t>
            </a:r>
          </a:p>
        </p:txBody>
      </p:sp>
      <p:sp>
        <p:nvSpPr>
          <p:cNvPr id="96282" name="Line 26"/>
          <p:cNvSpPr>
            <a:spLocks noChangeShapeType="1"/>
          </p:cNvSpPr>
          <p:nvPr/>
        </p:nvSpPr>
        <p:spPr bwMode="auto">
          <a:xfrm flipH="1">
            <a:off x="3784600" y="4392056"/>
            <a:ext cx="9525" cy="6048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 flipH="1">
            <a:off x="6097588" y="4482544"/>
            <a:ext cx="9525" cy="6048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2949575" y="4138056"/>
            <a:ext cx="1455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Vanadium L-edge</a:t>
            </a:r>
          </a:p>
        </p:txBody>
      </p: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5589588" y="4217431"/>
            <a:ext cx="101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Iron L-edge</a:t>
            </a:r>
          </a:p>
        </p:txBody>
      </p:sp>
      <p:pic>
        <p:nvPicPr>
          <p:cNvPr id="96286" name="Picture 3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004413"/>
            <a:ext cx="48260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1685" y="2000547"/>
            <a:ext cx="68627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1.6 keV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Cut off</a:t>
            </a:r>
            <a:endParaRPr lang="he-IL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 bwMode="auto">
          <a:xfrm flipH="1">
            <a:off x="6400805" y="2462212"/>
            <a:ext cx="224019" cy="266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242163" y="3549294"/>
            <a:ext cx="454130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G. Marcus, et. al,    </a:t>
            </a:r>
            <a:r>
              <a:rPr lang="en-US" sz="1700" b="0" dirty="0" err="1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PRL</a:t>
            </a:r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  108</a:t>
            </a:r>
            <a:r>
              <a:rPr lang="en-US" sz="1600" b="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 023201.</a:t>
            </a:r>
            <a:endParaRPr lang="en-US" sz="1600" b="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5580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106370"/>
            <a:ext cx="4639564" cy="43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8313" y="227531"/>
            <a:ext cx="8316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counting and photon’s energy resolving with the </a:t>
            </a:r>
            <a:r>
              <a:rPr lang="en-US" sz="32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pnCCD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337110" y="4544008"/>
            <a:ext cx="270588" cy="279919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endParaRPr lang="he-IL" sz="800" b="0" smtClean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0555" y="4176867"/>
            <a:ext cx="1728347" cy="216982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500" b="0" dirty="0" smtClean="0"/>
              <a:t>Two photons hitting</a:t>
            </a:r>
          </a:p>
          <a:p>
            <a:r>
              <a:rPr lang="en-US" sz="1500" b="0" dirty="0" smtClean="0"/>
              <a:t>two pixels.</a:t>
            </a:r>
          </a:p>
          <a:p>
            <a:endParaRPr lang="en-US" sz="1500" b="0" dirty="0"/>
          </a:p>
          <a:p>
            <a:r>
              <a:rPr lang="en-US" sz="1500" b="0" dirty="0" smtClean="0"/>
              <a:t>The charge in each </a:t>
            </a:r>
          </a:p>
          <a:p>
            <a:r>
              <a:rPr lang="en-US" sz="1500" b="0" dirty="0" smtClean="0"/>
              <a:t>pixel  is proportional</a:t>
            </a:r>
          </a:p>
          <a:p>
            <a:r>
              <a:rPr lang="en-US" sz="1500" b="0" dirty="0" smtClean="0"/>
              <a:t>to the photon energy</a:t>
            </a:r>
            <a:endParaRPr lang="he-IL" sz="1500" b="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 flipV="1">
            <a:off x="6130213" y="4376059"/>
            <a:ext cx="1110342" cy="8857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 flipV="1">
            <a:off x="5766319" y="4853545"/>
            <a:ext cx="1474236" cy="408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058383" y="3540868"/>
            <a:ext cx="549315" cy="5642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F100B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012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5208 -0.03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106370"/>
            <a:ext cx="4639564" cy="43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468313" y="227531"/>
            <a:ext cx="8316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Photon counting and photon’s energy resolving with the </a:t>
            </a:r>
            <a:r>
              <a:rPr lang="en-US" sz="32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pnCCD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337110" y="4544008"/>
            <a:ext cx="270588" cy="279919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ctr"/>
            <a:endParaRPr lang="he-IL" sz="800" b="0" smtClean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81336" y="4027251"/>
            <a:ext cx="223736" cy="259607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 bwMode="auto">
          <a:xfrm flipH="1" flipV="1">
            <a:off x="3249038" y="4157054"/>
            <a:ext cx="632298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F100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stCxn id="5" idx="0"/>
          </p:cNvCxnSpPr>
          <p:nvPr/>
        </p:nvCxnSpPr>
        <p:spPr bwMode="auto">
          <a:xfrm flipV="1">
            <a:off x="3993204" y="3356044"/>
            <a:ext cx="0" cy="6712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F100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993204" y="4286858"/>
            <a:ext cx="0" cy="65479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F100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5" idx="3"/>
          </p:cNvCxnSpPr>
          <p:nvPr/>
        </p:nvCxnSpPr>
        <p:spPr bwMode="auto">
          <a:xfrm>
            <a:off x="4105072" y="4157055"/>
            <a:ext cx="62257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F100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74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76" y="1321698"/>
            <a:ext cx="4967390" cy="28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48" y="4475521"/>
            <a:ext cx="4967390" cy="2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370" y="1682885"/>
            <a:ext cx="16835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Real spectrum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Two pixels </a:t>
            </a:r>
          </a:p>
          <a:p>
            <a:r>
              <a:rPr lang="en-US" sz="1600" dirty="0" smtClean="0"/>
              <a:t>pseudo photons  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721796" y="1926077"/>
            <a:ext cx="1342417" cy="1070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1750989" y="3216613"/>
            <a:ext cx="1040849" cy="188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07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68313" y="109385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high harmonics and K-shell excitation</a:t>
            </a:r>
          </a:p>
        </p:txBody>
      </p:sp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31756"/>
            <a:ext cx="4824412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31756"/>
            <a:ext cx="482441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80" name="Text Box 24"/>
          <p:cNvSpPr txBox="1">
            <a:spLocks noChangeArrowheads="1"/>
          </p:cNvSpPr>
          <p:nvPr/>
        </p:nvSpPr>
        <p:spPr bwMode="auto">
          <a:xfrm>
            <a:off x="107950" y="1602901"/>
            <a:ext cx="27813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harmonics spectrum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 a neon gas target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through 500nm aluminum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107950" y="5108019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Same spectrum through </a:t>
            </a:r>
          </a:p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additional 500nm of </a:t>
            </a:r>
          </a:p>
          <a:p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vanadium (a) or iron (b)</a:t>
            </a:r>
          </a:p>
        </p:txBody>
      </p:sp>
      <p:sp>
        <p:nvSpPr>
          <p:cNvPr id="96282" name="Line 26"/>
          <p:cNvSpPr>
            <a:spLocks noChangeShapeType="1"/>
          </p:cNvSpPr>
          <p:nvPr/>
        </p:nvSpPr>
        <p:spPr bwMode="auto">
          <a:xfrm flipH="1">
            <a:off x="3784600" y="4392056"/>
            <a:ext cx="9525" cy="6048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 flipH="1">
            <a:off x="6097588" y="4482544"/>
            <a:ext cx="9525" cy="6048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2949575" y="4138056"/>
            <a:ext cx="1455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Vanadium L-edge</a:t>
            </a:r>
          </a:p>
        </p:txBody>
      </p: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5589588" y="4217431"/>
            <a:ext cx="101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itchFamily="34" charset="0"/>
              </a:rPr>
              <a:t>Iron L-edge</a:t>
            </a:r>
          </a:p>
        </p:txBody>
      </p:sp>
      <p:pic>
        <p:nvPicPr>
          <p:cNvPr id="96286" name="Picture 3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004413"/>
            <a:ext cx="48260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1685" y="2000547"/>
            <a:ext cx="68627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1.6 keV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Cut off</a:t>
            </a:r>
            <a:endParaRPr lang="he-IL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 bwMode="auto">
          <a:xfrm flipH="1">
            <a:off x="6400805" y="2462212"/>
            <a:ext cx="224019" cy="266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242163" y="3549294"/>
            <a:ext cx="454130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G. Marcus, et. al,    </a:t>
            </a:r>
            <a:r>
              <a:rPr lang="en-US" sz="1700" b="0" dirty="0" err="1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PRL</a:t>
            </a:r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  108</a:t>
            </a:r>
            <a:r>
              <a:rPr lang="en-US" sz="1600" b="0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1600" b="0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 023201.</a:t>
            </a:r>
            <a:endParaRPr lang="en-US" sz="1600" b="0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58422"/>
      </p:ext>
    </p:extLst>
  </p:cSld>
  <p:clrMapOvr>
    <a:masterClrMapping/>
  </p:clrMapOvr>
  <p:transition advTm="5580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pic>
        <p:nvPicPr>
          <p:cNvPr id="27239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2448"/>
          <a:stretch>
            <a:fillRect/>
          </a:stretch>
        </p:blipFill>
        <p:spPr bwMode="auto">
          <a:xfrm>
            <a:off x="1036638" y="1912938"/>
            <a:ext cx="7210425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549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822325" y="1997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e-IL" sz="1800" b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flipH="1">
            <a:off x="1570038" y="2497138"/>
            <a:ext cx="1377950" cy="6826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20854" name="Line 22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228600" y="3367088"/>
            <a:ext cx="3798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Better phase matching conditions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due to the absorption lines</a:t>
            </a:r>
          </a:p>
        </p:txBody>
      </p:sp>
      <p:sp>
        <p:nvSpPr>
          <p:cNvPr id="120856" name="Line 24"/>
          <p:cNvSpPr>
            <a:spLocks noChangeShapeType="1"/>
          </p:cNvSpPr>
          <p:nvPr/>
        </p:nvSpPr>
        <p:spPr bwMode="auto">
          <a:xfrm>
            <a:off x="4476750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20857" name="Text Box 25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emission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0858" name="Picture 26" descr="Ne_Inner_Shell_Ex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6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437063"/>
            <a:ext cx="27701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941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ctr"/>
            <a:endParaRPr lang="he-IL" sz="800" b="0">
              <a:latin typeface="Arial" pitchFamily="34" charset="0"/>
            </a:endParaRPr>
          </a:p>
        </p:txBody>
      </p:sp>
      <p:sp>
        <p:nvSpPr>
          <p:cNvPr id="249870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-80963"/>
            <a:ext cx="8686800" cy="85725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Acknowledgment</a:t>
            </a:r>
            <a:endParaRPr lang="en-US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34063" y="2954338"/>
            <a:ext cx="2814637" cy="1333500"/>
            <a:chOff x="5834063" y="2954338"/>
            <a:chExt cx="2814637" cy="1333500"/>
          </a:xfrm>
        </p:grpSpPr>
        <p:pic>
          <p:nvPicPr>
            <p:cNvPr id="317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2954338"/>
              <a:ext cx="1095375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49" name="TextBox 4"/>
            <p:cNvSpPr txBox="1">
              <a:spLocks noChangeArrowheads="1"/>
            </p:cNvSpPr>
            <p:nvPr/>
          </p:nvSpPr>
          <p:spPr bwMode="auto">
            <a:xfrm>
              <a:off x="5834063" y="3348038"/>
              <a:ext cx="119697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8" tIns="32144" rIns="64288" bIns="32144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200" b="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Xun</a:t>
              </a:r>
              <a:r>
                <a:rPr lang="en-US" sz="2200" b="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Gu</a:t>
              </a:r>
              <a:r>
                <a:rPr lang="en-US" sz="2200" b="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0" baseline="30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2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4581601"/>
            <a:ext cx="1071562" cy="13335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5301808" y="5014879"/>
            <a:ext cx="20669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2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Wolfram </a:t>
            </a:r>
            <a:r>
              <a:rPr lang="en-US" sz="2200" b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Helml</a:t>
            </a:r>
            <a:r>
              <a:rPr lang="en-US" sz="22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2" name="Picture 2" descr="http://www.fhi-berlin.mpg.de/pc/sesd/IMAGEs/YunpeiDe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88" y="1384761"/>
            <a:ext cx="1065213" cy="1341437"/>
          </a:xfrm>
          <a:prstGeom prst="rect">
            <a:avLst/>
          </a:prstGeom>
          <a:noFill/>
          <a:ln w="38100" cmpd="thickTh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TextBox 1"/>
          <p:cNvSpPr txBox="1">
            <a:spLocks noChangeArrowheads="1"/>
          </p:cNvSpPr>
          <p:nvPr/>
        </p:nvSpPr>
        <p:spPr bwMode="auto">
          <a:xfrm>
            <a:off x="5455150" y="1849435"/>
            <a:ext cx="18065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200" b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Yunpei</a:t>
            </a:r>
            <a:r>
              <a:rPr lang="en-US" sz="22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Deng</a:t>
            </a:r>
            <a:r>
              <a:rPr lang="en-US" sz="2200" b="0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2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100" y="1458913"/>
            <a:ext cx="3590925" cy="3157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FFCC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b="0" kern="0" dirty="0" err="1">
                <a:latin typeface="Times New Roman" pitchFamily="18" charset="0"/>
                <a:cs typeface="Times New Roman" pitchFamily="18" charset="0"/>
              </a:rPr>
              <a:t>Ferenc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dirty="0" err="1">
                <a:latin typeface="Times New Roman" pitchFamily="18" charset="0"/>
                <a:cs typeface="Times New Roman" pitchFamily="18" charset="0"/>
              </a:rPr>
              <a:t>Krausz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baseline="30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FFCC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b="0" kern="0" dirty="0" err="1" smtClean="0">
                <a:latin typeface="Times New Roman" pitchFamily="18" charset="0"/>
                <a:cs typeface="Times New Roman" pitchFamily="18" charset="0"/>
              </a:rPr>
              <a:t>Reinhard</a:t>
            </a:r>
            <a:r>
              <a:rPr lang="en-US" sz="2400" b="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dirty="0" err="1">
                <a:latin typeface="Times New Roman" pitchFamily="18" charset="0"/>
                <a:cs typeface="Times New Roman" pitchFamily="18" charset="0"/>
              </a:rPr>
              <a:t>Kienberger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baseline="30000" dirty="0">
                <a:latin typeface="Times New Roman" pitchFamily="18" charset="0"/>
                <a:cs typeface="Times New Roman" pitchFamily="18" charset="0"/>
              </a:rPr>
              <a:t>1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FFCC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b="0" kern="0" dirty="0" smtClean="0">
                <a:latin typeface="Times New Roman" pitchFamily="18" charset="0"/>
                <a:cs typeface="Times New Roman" pitchFamily="18" charset="0"/>
              </a:rPr>
              <a:t>Robert 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Hartmann </a:t>
            </a:r>
            <a:r>
              <a:rPr lang="en-US" sz="2400" b="0" kern="0" baseline="30000" dirty="0">
                <a:latin typeface="Times New Roman" pitchFamily="18" charset="0"/>
                <a:cs typeface="Times New Roman" pitchFamily="18" charset="0"/>
              </a:rPr>
              <a:t>2 </a:t>
            </a:r>
            <a:endParaRPr lang="en-US" sz="2400" b="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FFCC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Takayoshi Kobayashi </a:t>
            </a:r>
            <a:r>
              <a:rPr lang="en-US" sz="2400" b="0" kern="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FFFCC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b="0" kern="0" dirty="0" err="1">
                <a:latin typeface="Times New Roman" pitchFamily="18" charset="0"/>
                <a:cs typeface="Times New Roman" pitchFamily="18" charset="0"/>
              </a:rPr>
              <a:t>Lothar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dirty="0" err="1">
                <a:latin typeface="Times New Roman" pitchFamily="18" charset="0"/>
                <a:cs typeface="Times New Roman" pitchFamily="18" charset="0"/>
              </a:rPr>
              <a:t>Strueder</a:t>
            </a:r>
            <a:r>
              <a:rPr lang="en-US" sz="2400" b="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kern="0" baseline="30000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5" name="Picture 2" descr="LAP_Header_S_1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251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138" y="5292725"/>
            <a:ext cx="5111750" cy="1323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457154" indent="-457154" algn="just">
              <a:buFontTx/>
              <a:buAutoNum type="arabicPeriod"/>
              <a:defRPr/>
            </a:pPr>
            <a:r>
              <a:rPr lang="en-US" sz="1600" b="0" i="1" dirty="0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Max Planck, Quantum Optic, Germany</a:t>
            </a:r>
          </a:p>
          <a:p>
            <a:pPr marL="457154" indent="-457154" algn="just">
              <a:buFontTx/>
              <a:buAutoNum type="arabicPeriod"/>
              <a:defRPr/>
            </a:pPr>
            <a:r>
              <a:rPr lang="en-US" sz="1600" b="0" i="1" dirty="0" err="1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pnSensor</a:t>
            </a:r>
            <a:r>
              <a:rPr lang="en-US" sz="1600" b="0" i="1" dirty="0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GmbH, Germany</a:t>
            </a:r>
          </a:p>
          <a:p>
            <a:pPr marL="457154" indent="-457154" algn="just">
              <a:buFontTx/>
              <a:buAutoNum type="arabicPeriod"/>
              <a:defRPr/>
            </a:pPr>
            <a:r>
              <a:rPr lang="en-US" sz="1600" b="0" i="1" dirty="0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University of Electro-Communications, </a:t>
            </a:r>
            <a:r>
              <a:rPr lang="en-US" sz="1600" b="0" i="1" dirty="0" err="1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Chofu</a:t>
            </a:r>
            <a:r>
              <a:rPr lang="en-US" sz="1600" b="0" i="1" dirty="0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, Tokyo, Japan</a:t>
            </a:r>
          </a:p>
          <a:p>
            <a:pPr marL="457154" indent="-457154" algn="just">
              <a:buFontTx/>
              <a:buAutoNum type="arabicPeriod"/>
              <a:defRPr/>
            </a:pPr>
            <a:r>
              <a:rPr lang="en-US" sz="1600" b="0" i="1" dirty="0">
                <a:solidFill>
                  <a:srgbClr val="3399FF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Max Planck, Extraterrestrial Physics, Germany</a:t>
            </a:r>
          </a:p>
        </p:txBody>
      </p:sp>
    </p:spTree>
    <p:extLst>
      <p:ext uri="{BB962C8B-B14F-4D97-AF65-F5344CB8AC3E}">
        <p14:creationId xmlns:p14="http://schemas.microsoft.com/office/powerpoint/2010/main" val="1656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 flipH="1">
            <a:off x="1570038" y="2497138"/>
            <a:ext cx="1377950" cy="6826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574675" y="3367088"/>
            <a:ext cx="3087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Calculation shows: Plasma</a:t>
            </a:r>
          </a:p>
          <a:p>
            <a:pPr algn="ctr"/>
            <a:r>
              <a:rPr lang="en-US" sz="20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dispersion still dominate</a:t>
            </a: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>
            <a:off x="4476750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emission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9692" name="Picture 12" descr="Ne_Inner_Shell_Ex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9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437063"/>
            <a:ext cx="27701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436563" y="4284663"/>
            <a:ext cx="3711575" cy="2211387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95" name="Line 15"/>
          <p:cNvSpPr>
            <a:spLocks noChangeShapeType="1"/>
          </p:cNvSpPr>
          <p:nvPr/>
        </p:nvSpPr>
        <p:spPr bwMode="auto">
          <a:xfrm flipH="1">
            <a:off x="452438" y="4300538"/>
            <a:ext cx="3711575" cy="2211387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ransition advTm="3091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>
            <a:off x="4898781" y="2455838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199692" name="Picture 12" descr="Ne_Inner_Shell_Ex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6" y="3733801"/>
            <a:ext cx="4504844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77590"/>
      </p:ext>
    </p:extLst>
  </p:cSld>
  <p:clrMapOvr>
    <a:masterClrMapping/>
  </p:clrMapOvr>
  <p:transition advTm="6940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822325" y="1997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e-IL" sz="1800" b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274440" name="Line 8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4442" name="Line 10"/>
          <p:cNvSpPr>
            <a:spLocks noChangeShapeType="1"/>
          </p:cNvSpPr>
          <p:nvPr/>
        </p:nvSpPr>
        <p:spPr bwMode="auto">
          <a:xfrm>
            <a:off x="5019675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4443" name="Text Box 11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274444" name="Picture 12" descr="Ne_Inner_Shell_Exc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444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319338"/>
              </p:ext>
            </p:extLst>
          </p:nvPr>
        </p:nvGraphicFramePr>
        <p:xfrm>
          <a:off x="158750" y="2635250"/>
          <a:ext cx="25860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64" name="Equation" r:id="rId5" imgW="1663560" imgH="279360" progId="Equation.DSMT4">
                  <p:embed/>
                </p:oleObj>
              </mc:Choice>
              <mc:Fallback>
                <p:oleObj name="Equation" r:id="rId5" imgW="1663560" imgH="27936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635250"/>
                        <a:ext cx="258603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447" name="Freeform 15"/>
          <p:cNvSpPr>
            <a:spLocks/>
          </p:cNvSpPr>
          <p:nvPr/>
        </p:nvSpPr>
        <p:spPr bwMode="auto">
          <a:xfrm>
            <a:off x="7554913" y="4073525"/>
            <a:ext cx="493712" cy="1965325"/>
          </a:xfrm>
          <a:custGeom>
            <a:avLst/>
            <a:gdLst>
              <a:gd name="T0" fmla="*/ 31 w 311"/>
              <a:gd name="T1" fmla="*/ 0 h 394"/>
              <a:gd name="T2" fmla="*/ 48 w 311"/>
              <a:gd name="T3" fmla="*/ 103 h 394"/>
              <a:gd name="T4" fmla="*/ 311 w 311"/>
              <a:gd name="T5" fmla="*/ 188 h 394"/>
              <a:gd name="T6" fmla="*/ 48 w 311"/>
              <a:gd name="T7" fmla="*/ 234 h 394"/>
              <a:gd name="T8" fmla="*/ 26 w 311"/>
              <a:gd name="T9" fmla="*/ 331 h 394"/>
              <a:gd name="T10" fmla="*/ 26 w 311"/>
              <a:gd name="T1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1" h="394">
                <a:moveTo>
                  <a:pt x="31" y="0"/>
                </a:moveTo>
                <a:cubicBezTo>
                  <a:pt x="16" y="36"/>
                  <a:pt x="1" y="72"/>
                  <a:pt x="48" y="103"/>
                </a:cubicBezTo>
                <a:cubicBezTo>
                  <a:pt x="95" y="134"/>
                  <a:pt x="311" y="166"/>
                  <a:pt x="311" y="188"/>
                </a:cubicBezTo>
                <a:cubicBezTo>
                  <a:pt x="311" y="210"/>
                  <a:pt x="96" y="210"/>
                  <a:pt x="48" y="234"/>
                </a:cubicBezTo>
                <a:cubicBezTo>
                  <a:pt x="0" y="258"/>
                  <a:pt x="30" y="304"/>
                  <a:pt x="26" y="331"/>
                </a:cubicBezTo>
                <a:cubicBezTo>
                  <a:pt x="22" y="358"/>
                  <a:pt x="24" y="376"/>
                  <a:pt x="26" y="394"/>
                </a:cubicBezTo>
              </a:path>
            </a:pathLst>
          </a:custGeom>
          <a:noFill/>
          <a:ln w="38100" cmpd="sng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4448" name="Line 16"/>
          <p:cNvSpPr>
            <a:spLocks noChangeShapeType="1"/>
          </p:cNvSpPr>
          <p:nvPr/>
        </p:nvSpPr>
        <p:spPr bwMode="auto">
          <a:xfrm>
            <a:off x="7821613" y="4210050"/>
            <a:ext cx="0" cy="498475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4449" name="Line 17"/>
          <p:cNvSpPr>
            <a:spLocks noChangeShapeType="1"/>
          </p:cNvSpPr>
          <p:nvPr/>
        </p:nvSpPr>
        <p:spPr bwMode="auto">
          <a:xfrm flipV="1">
            <a:off x="7848600" y="5187950"/>
            <a:ext cx="7938" cy="334963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4450" name="Text Box 18"/>
          <p:cNvSpPr txBox="1">
            <a:spLocks noChangeArrowheads="1"/>
          </p:cNvSpPr>
          <p:nvPr/>
        </p:nvSpPr>
        <p:spPr bwMode="auto">
          <a:xfrm>
            <a:off x="7680325" y="5457825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2D</a:t>
            </a:r>
          </a:p>
        </p:txBody>
      </p:sp>
      <p:graphicFrame>
        <p:nvGraphicFramePr>
          <p:cNvPr id="274451" name="Object 19"/>
          <p:cNvGraphicFramePr>
            <a:graphicFrameLocks noChangeAspect="1"/>
          </p:cNvGraphicFramePr>
          <p:nvPr/>
        </p:nvGraphicFramePr>
        <p:xfrm>
          <a:off x="174625" y="3144838"/>
          <a:ext cx="4570413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65" name="Equation" r:id="rId7" imgW="3213000" imgH="431640" progId="Equation.DSMT4">
                  <p:embed/>
                </p:oleObj>
              </mc:Choice>
              <mc:Fallback>
                <p:oleObj name="Equation" r:id="rId7" imgW="3213000" imgH="4316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3144838"/>
                        <a:ext cx="4570413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4467" name="Object 35"/>
          <p:cNvGraphicFramePr>
            <a:graphicFrameLocks noChangeAspect="1"/>
          </p:cNvGraphicFramePr>
          <p:nvPr/>
        </p:nvGraphicFramePr>
        <p:xfrm>
          <a:off x="133350" y="4830763"/>
          <a:ext cx="4259263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66" name="Equation" r:id="rId9" imgW="2552400" imgH="1130040" progId="Equation.DSMT4">
                  <p:embed/>
                </p:oleObj>
              </mc:Choice>
              <mc:Fallback>
                <p:oleObj name="Equation" r:id="rId9" imgW="2552400" imgH="113004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4830763"/>
                        <a:ext cx="4259263" cy="1885950"/>
                      </a:xfrm>
                      <a:prstGeom prst="rect">
                        <a:avLst/>
                      </a:prstGeom>
                      <a:solidFill>
                        <a:schemeClr val="bg2">
                          <a:alpha val="3000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4468" name="Rectangle 36"/>
          <p:cNvSpPr>
            <a:spLocks noChangeArrowheads="1"/>
          </p:cNvSpPr>
          <p:nvPr/>
        </p:nvSpPr>
        <p:spPr bwMode="auto">
          <a:xfrm>
            <a:off x="158750" y="2573338"/>
            <a:ext cx="4743450" cy="1211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</p:cSld>
  <p:clrMapOvr>
    <a:masterClrMapping/>
  </p:clrMapOvr>
  <p:transition advTm="6783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276486" name="Text Box 6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276487" name="Line 7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488" name="Line 8"/>
          <p:cNvSpPr>
            <a:spLocks noChangeShapeType="1"/>
          </p:cNvSpPr>
          <p:nvPr/>
        </p:nvSpPr>
        <p:spPr bwMode="auto">
          <a:xfrm>
            <a:off x="5019675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489" name="Text Box 9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276490" name="Picture 10" descr="Ne_Inner_Shell_Exc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6491" name="Object 11"/>
          <p:cNvGraphicFramePr>
            <a:graphicFrameLocks noChangeAspect="1"/>
          </p:cNvGraphicFramePr>
          <p:nvPr/>
        </p:nvGraphicFramePr>
        <p:xfrm>
          <a:off x="227013" y="2635250"/>
          <a:ext cx="24479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4" name="Equation" r:id="rId6" imgW="1574640" imgH="279360" progId="Equation.DSMT4">
                  <p:embed/>
                </p:oleObj>
              </mc:Choice>
              <mc:Fallback>
                <p:oleObj name="Equation" r:id="rId6" imgW="157464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2635250"/>
                        <a:ext cx="24479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492" name="Freeform 12"/>
          <p:cNvSpPr>
            <a:spLocks/>
          </p:cNvSpPr>
          <p:nvPr/>
        </p:nvSpPr>
        <p:spPr bwMode="auto">
          <a:xfrm>
            <a:off x="7554913" y="4073525"/>
            <a:ext cx="493712" cy="1965325"/>
          </a:xfrm>
          <a:custGeom>
            <a:avLst/>
            <a:gdLst>
              <a:gd name="T0" fmla="*/ 31 w 311"/>
              <a:gd name="T1" fmla="*/ 0 h 394"/>
              <a:gd name="T2" fmla="*/ 48 w 311"/>
              <a:gd name="T3" fmla="*/ 103 h 394"/>
              <a:gd name="T4" fmla="*/ 311 w 311"/>
              <a:gd name="T5" fmla="*/ 188 h 394"/>
              <a:gd name="T6" fmla="*/ 48 w 311"/>
              <a:gd name="T7" fmla="*/ 234 h 394"/>
              <a:gd name="T8" fmla="*/ 26 w 311"/>
              <a:gd name="T9" fmla="*/ 331 h 394"/>
              <a:gd name="T10" fmla="*/ 26 w 311"/>
              <a:gd name="T1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1" h="394">
                <a:moveTo>
                  <a:pt x="31" y="0"/>
                </a:moveTo>
                <a:cubicBezTo>
                  <a:pt x="16" y="36"/>
                  <a:pt x="1" y="72"/>
                  <a:pt x="48" y="103"/>
                </a:cubicBezTo>
                <a:cubicBezTo>
                  <a:pt x="95" y="134"/>
                  <a:pt x="311" y="166"/>
                  <a:pt x="311" y="188"/>
                </a:cubicBezTo>
                <a:cubicBezTo>
                  <a:pt x="311" y="210"/>
                  <a:pt x="96" y="210"/>
                  <a:pt x="48" y="234"/>
                </a:cubicBezTo>
                <a:cubicBezTo>
                  <a:pt x="0" y="258"/>
                  <a:pt x="30" y="304"/>
                  <a:pt x="26" y="331"/>
                </a:cubicBezTo>
                <a:cubicBezTo>
                  <a:pt x="22" y="358"/>
                  <a:pt x="24" y="376"/>
                  <a:pt x="26" y="394"/>
                </a:cubicBezTo>
              </a:path>
            </a:pathLst>
          </a:custGeom>
          <a:noFill/>
          <a:ln w="38100" cmpd="sng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493" name="Line 13"/>
          <p:cNvSpPr>
            <a:spLocks noChangeShapeType="1"/>
          </p:cNvSpPr>
          <p:nvPr/>
        </p:nvSpPr>
        <p:spPr bwMode="auto">
          <a:xfrm>
            <a:off x="7821613" y="4210050"/>
            <a:ext cx="0" cy="498475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494" name="Line 14"/>
          <p:cNvSpPr>
            <a:spLocks noChangeShapeType="1"/>
          </p:cNvSpPr>
          <p:nvPr/>
        </p:nvSpPr>
        <p:spPr bwMode="auto">
          <a:xfrm flipV="1">
            <a:off x="7848600" y="5187950"/>
            <a:ext cx="7938" cy="334963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495" name="Text Box 15"/>
          <p:cNvSpPr txBox="1">
            <a:spLocks noChangeArrowheads="1"/>
          </p:cNvSpPr>
          <p:nvPr/>
        </p:nvSpPr>
        <p:spPr bwMode="auto">
          <a:xfrm>
            <a:off x="7680325" y="5457825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2D</a:t>
            </a:r>
          </a:p>
        </p:txBody>
      </p:sp>
      <p:graphicFrame>
        <p:nvGraphicFramePr>
          <p:cNvPr id="276496" name="Object 16"/>
          <p:cNvGraphicFramePr>
            <a:graphicFrameLocks noChangeAspect="1"/>
          </p:cNvGraphicFramePr>
          <p:nvPr/>
        </p:nvGraphicFramePr>
        <p:xfrm>
          <a:off x="174625" y="3144838"/>
          <a:ext cx="4570413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5" name="Equation" r:id="rId8" imgW="3213000" imgH="431640" progId="Equation.DSMT4">
                  <p:embed/>
                </p:oleObj>
              </mc:Choice>
              <mc:Fallback>
                <p:oleObj name="Equation" r:id="rId8" imgW="3213000" imgH="43164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3144838"/>
                        <a:ext cx="4570413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497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014788"/>
            <a:ext cx="4440238" cy="26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98" name="Rectangle 18"/>
          <p:cNvSpPr>
            <a:spLocks noChangeArrowheads="1"/>
          </p:cNvSpPr>
          <p:nvPr/>
        </p:nvSpPr>
        <p:spPr bwMode="auto">
          <a:xfrm>
            <a:off x="950913" y="4543425"/>
            <a:ext cx="1068387" cy="868363"/>
          </a:xfrm>
          <a:prstGeom prst="rect">
            <a:avLst/>
          </a:prstGeom>
          <a:solidFill>
            <a:schemeClr val="bg1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6499" name="Line 19"/>
          <p:cNvSpPr>
            <a:spLocks noChangeShapeType="1"/>
          </p:cNvSpPr>
          <p:nvPr/>
        </p:nvSpPr>
        <p:spPr bwMode="auto">
          <a:xfrm flipH="1">
            <a:off x="812800" y="4418013"/>
            <a:ext cx="1304925" cy="93345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500" name="Line 20"/>
          <p:cNvSpPr>
            <a:spLocks noChangeShapeType="1"/>
          </p:cNvSpPr>
          <p:nvPr/>
        </p:nvSpPr>
        <p:spPr bwMode="auto">
          <a:xfrm flipV="1">
            <a:off x="3168650" y="42100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501" name="Line 21"/>
          <p:cNvSpPr>
            <a:spLocks noChangeShapeType="1"/>
          </p:cNvSpPr>
          <p:nvPr/>
        </p:nvSpPr>
        <p:spPr bwMode="auto">
          <a:xfrm flipV="1">
            <a:off x="957263" y="4217988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502" name="Line 22"/>
          <p:cNvSpPr>
            <a:spLocks noChangeShapeType="1"/>
          </p:cNvSpPr>
          <p:nvPr/>
        </p:nvSpPr>
        <p:spPr bwMode="auto">
          <a:xfrm flipV="1">
            <a:off x="4205288" y="4189413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6503" name="Line 23"/>
          <p:cNvSpPr>
            <a:spLocks noChangeShapeType="1"/>
          </p:cNvSpPr>
          <p:nvPr/>
        </p:nvSpPr>
        <p:spPr bwMode="auto">
          <a:xfrm flipV="1">
            <a:off x="1993900" y="41973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  <p:custDataLst>
      <p:tags r:id="rId2"/>
    </p:custDataLst>
  </p:cSld>
  <p:clrMapOvr>
    <a:masterClrMapping/>
  </p:clrMapOvr>
  <p:transition advTm="41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8" grpId="0" animBg="1"/>
      <p:bldP spid="276499" grpId="0" animBg="1"/>
      <p:bldP spid="276500" grpId="0" animBg="1"/>
      <p:bldP spid="276501" grpId="0" animBg="1"/>
      <p:bldP spid="276502" grpId="0" animBg="1"/>
      <p:bldP spid="2765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286726" name="Line 6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27" name="Line 7"/>
          <p:cNvSpPr>
            <a:spLocks noChangeShapeType="1"/>
          </p:cNvSpPr>
          <p:nvPr/>
        </p:nvSpPr>
        <p:spPr bwMode="auto">
          <a:xfrm>
            <a:off x="5019675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286729" name="Picture 9" descr="Ne_Inner_Shell_Exc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30" name="Object 10"/>
          <p:cNvGraphicFramePr>
            <a:graphicFrameLocks noChangeAspect="1"/>
          </p:cNvGraphicFramePr>
          <p:nvPr/>
        </p:nvGraphicFramePr>
        <p:xfrm>
          <a:off x="227013" y="2635250"/>
          <a:ext cx="24479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73" name="Equation" r:id="rId5" imgW="1574640" imgH="279360" progId="Equation.DSMT4">
                  <p:embed/>
                </p:oleObj>
              </mc:Choice>
              <mc:Fallback>
                <p:oleObj name="Equation" r:id="rId5" imgW="1574640" imgH="27936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2635250"/>
                        <a:ext cx="24479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31" name="Freeform 11"/>
          <p:cNvSpPr>
            <a:spLocks/>
          </p:cNvSpPr>
          <p:nvPr/>
        </p:nvSpPr>
        <p:spPr bwMode="auto">
          <a:xfrm>
            <a:off x="7554913" y="4073525"/>
            <a:ext cx="493712" cy="1965325"/>
          </a:xfrm>
          <a:custGeom>
            <a:avLst/>
            <a:gdLst>
              <a:gd name="T0" fmla="*/ 31 w 311"/>
              <a:gd name="T1" fmla="*/ 0 h 394"/>
              <a:gd name="T2" fmla="*/ 48 w 311"/>
              <a:gd name="T3" fmla="*/ 103 h 394"/>
              <a:gd name="T4" fmla="*/ 311 w 311"/>
              <a:gd name="T5" fmla="*/ 188 h 394"/>
              <a:gd name="T6" fmla="*/ 48 w 311"/>
              <a:gd name="T7" fmla="*/ 234 h 394"/>
              <a:gd name="T8" fmla="*/ 26 w 311"/>
              <a:gd name="T9" fmla="*/ 331 h 394"/>
              <a:gd name="T10" fmla="*/ 26 w 311"/>
              <a:gd name="T1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1" h="394">
                <a:moveTo>
                  <a:pt x="31" y="0"/>
                </a:moveTo>
                <a:cubicBezTo>
                  <a:pt x="16" y="36"/>
                  <a:pt x="1" y="72"/>
                  <a:pt x="48" y="103"/>
                </a:cubicBezTo>
                <a:cubicBezTo>
                  <a:pt x="95" y="134"/>
                  <a:pt x="311" y="166"/>
                  <a:pt x="311" y="188"/>
                </a:cubicBezTo>
                <a:cubicBezTo>
                  <a:pt x="311" y="210"/>
                  <a:pt x="96" y="210"/>
                  <a:pt x="48" y="234"/>
                </a:cubicBezTo>
                <a:cubicBezTo>
                  <a:pt x="0" y="258"/>
                  <a:pt x="30" y="304"/>
                  <a:pt x="26" y="331"/>
                </a:cubicBezTo>
                <a:cubicBezTo>
                  <a:pt x="22" y="358"/>
                  <a:pt x="24" y="376"/>
                  <a:pt x="26" y="394"/>
                </a:cubicBezTo>
              </a:path>
            </a:pathLst>
          </a:custGeom>
          <a:noFill/>
          <a:ln w="38100" cmpd="sng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32" name="Line 12"/>
          <p:cNvSpPr>
            <a:spLocks noChangeShapeType="1"/>
          </p:cNvSpPr>
          <p:nvPr/>
        </p:nvSpPr>
        <p:spPr bwMode="auto">
          <a:xfrm>
            <a:off x="7821613" y="4210050"/>
            <a:ext cx="0" cy="498475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33" name="Line 13"/>
          <p:cNvSpPr>
            <a:spLocks noChangeShapeType="1"/>
          </p:cNvSpPr>
          <p:nvPr/>
        </p:nvSpPr>
        <p:spPr bwMode="auto">
          <a:xfrm flipV="1">
            <a:off x="7848600" y="5187950"/>
            <a:ext cx="7938" cy="334963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34" name="Text Box 14"/>
          <p:cNvSpPr txBox="1">
            <a:spLocks noChangeArrowheads="1"/>
          </p:cNvSpPr>
          <p:nvPr/>
        </p:nvSpPr>
        <p:spPr bwMode="auto">
          <a:xfrm>
            <a:off x="7680325" y="5457825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2D</a:t>
            </a:r>
          </a:p>
        </p:txBody>
      </p:sp>
      <p:graphicFrame>
        <p:nvGraphicFramePr>
          <p:cNvPr id="286735" name="Object 15"/>
          <p:cNvGraphicFramePr>
            <a:graphicFrameLocks noChangeAspect="1"/>
          </p:cNvGraphicFramePr>
          <p:nvPr/>
        </p:nvGraphicFramePr>
        <p:xfrm>
          <a:off x="185738" y="3133725"/>
          <a:ext cx="4570412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74" name="Equation" r:id="rId7" imgW="3213000" imgH="431640" progId="Equation.DSMT4">
                  <p:embed/>
                </p:oleObj>
              </mc:Choice>
              <mc:Fallback>
                <p:oleObj name="Equation" r:id="rId7" imgW="3213000" imgH="4316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8" y="3133725"/>
                        <a:ext cx="4570412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3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014788"/>
            <a:ext cx="4440238" cy="26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37" name="Rectangle 17"/>
          <p:cNvSpPr>
            <a:spLocks noChangeArrowheads="1"/>
          </p:cNvSpPr>
          <p:nvPr/>
        </p:nvSpPr>
        <p:spPr bwMode="auto">
          <a:xfrm>
            <a:off x="950913" y="4543425"/>
            <a:ext cx="1068387" cy="868363"/>
          </a:xfrm>
          <a:prstGeom prst="rect">
            <a:avLst/>
          </a:prstGeom>
          <a:solidFill>
            <a:schemeClr val="bg1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86738" name="Line 18"/>
          <p:cNvSpPr>
            <a:spLocks noChangeShapeType="1"/>
          </p:cNvSpPr>
          <p:nvPr/>
        </p:nvSpPr>
        <p:spPr bwMode="auto">
          <a:xfrm flipH="1">
            <a:off x="812800" y="4418013"/>
            <a:ext cx="1304925" cy="93345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39" name="Line 19"/>
          <p:cNvSpPr>
            <a:spLocks noChangeShapeType="1"/>
          </p:cNvSpPr>
          <p:nvPr/>
        </p:nvSpPr>
        <p:spPr bwMode="auto">
          <a:xfrm flipV="1">
            <a:off x="3168650" y="42100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40" name="Line 20"/>
          <p:cNvSpPr>
            <a:spLocks noChangeShapeType="1"/>
          </p:cNvSpPr>
          <p:nvPr/>
        </p:nvSpPr>
        <p:spPr bwMode="auto">
          <a:xfrm flipV="1">
            <a:off x="957263" y="4217988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41" name="Line 21"/>
          <p:cNvSpPr>
            <a:spLocks noChangeShapeType="1"/>
          </p:cNvSpPr>
          <p:nvPr/>
        </p:nvSpPr>
        <p:spPr bwMode="auto">
          <a:xfrm flipV="1">
            <a:off x="4205288" y="4189413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6742" name="Line 22"/>
          <p:cNvSpPr>
            <a:spLocks noChangeShapeType="1"/>
          </p:cNvSpPr>
          <p:nvPr/>
        </p:nvSpPr>
        <p:spPr bwMode="auto">
          <a:xfrm flipV="1">
            <a:off x="1993900" y="41973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ransition advClick="0" advTm="1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822325" y="1997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e-IL" sz="1800" b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1814513" y="1689100"/>
            <a:ext cx="528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Enhanced peak at the K-edge</a:t>
            </a:r>
          </a:p>
        </p:txBody>
      </p:sp>
      <p:sp>
        <p:nvSpPr>
          <p:cNvPr id="278535" name="Line 7"/>
          <p:cNvSpPr>
            <a:spLocks noChangeShapeType="1"/>
          </p:cNvSpPr>
          <p:nvPr/>
        </p:nvSpPr>
        <p:spPr bwMode="auto">
          <a:xfrm>
            <a:off x="5854700" y="2552700"/>
            <a:ext cx="1514475" cy="600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36" name="Line 8"/>
          <p:cNvSpPr>
            <a:spLocks noChangeShapeType="1"/>
          </p:cNvSpPr>
          <p:nvPr/>
        </p:nvSpPr>
        <p:spPr bwMode="auto">
          <a:xfrm>
            <a:off x="5019675" y="2552700"/>
            <a:ext cx="0" cy="43053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37" name="Text Box 9"/>
          <p:cNvSpPr txBox="1">
            <a:spLocks noChangeArrowheads="1"/>
          </p:cNvSpPr>
          <p:nvPr/>
        </p:nvSpPr>
        <p:spPr bwMode="auto">
          <a:xfrm>
            <a:off x="5146675" y="3382963"/>
            <a:ext cx="350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278538" name="Picture 10" descr="Ne_Inner_Shell_Exc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1663"/>
            <a:ext cx="2901950" cy="19526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85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621528"/>
              </p:ext>
            </p:extLst>
          </p:nvPr>
        </p:nvGraphicFramePr>
        <p:xfrm>
          <a:off x="138113" y="2419350"/>
          <a:ext cx="32750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3" name="Equation" r:id="rId6" imgW="2108160" imgH="482400" progId="Equation.DSMT4">
                  <p:embed/>
                </p:oleObj>
              </mc:Choice>
              <mc:Fallback>
                <p:oleObj name="Equation" r:id="rId6" imgW="2108160" imgH="4824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2419350"/>
                        <a:ext cx="3275012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8540" name="Freeform 12"/>
          <p:cNvSpPr>
            <a:spLocks/>
          </p:cNvSpPr>
          <p:nvPr/>
        </p:nvSpPr>
        <p:spPr bwMode="auto">
          <a:xfrm>
            <a:off x="7554913" y="4073525"/>
            <a:ext cx="493712" cy="1965325"/>
          </a:xfrm>
          <a:custGeom>
            <a:avLst/>
            <a:gdLst>
              <a:gd name="T0" fmla="*/ 31 w 311"/>
              <a:gd name="T1" fmla="*/ 0 h 394"/>
              <a:gd name="T2" fmla="*/ 48 w 311"/>
              <a:gd name="T3" fmla="*/ 103 h 394"/>
              <a:gd name="T4" fmla="*/ 311 w 311"/>
              <a:gd name="T5" fmla="*/ 188 h 394"/>
              <a:gd name="T6" fmla="*/ 48 w 311"/>
              <a:gd name="T7" fmla="*/ 234 h 394"/>
              <a:gd name="T8" fmla="*/ 26 w 311"/>
              <a:gd name="T9" fmla="*/ 331 h 394"/>
              <a:gd name="T10" fmla="*/ 26 w 311"/>
              <a:gd name="T11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1" h="394">
                <a:moveTo>
                  <a:pt x="31" y="0"/>
                </a:moveTo>
                <a:cubicBezTo>
                  <a:pt x="16" y="36"/>
                  <a:pt x="1" y="72"/>
                  <a:pt x="48" y="103"/>
                </a:cubicBezTo>
                <a:cubicBezTo>
                  <a:pt x="95" y="134"/>
                  <a:pt x="311" y="166"/>
                  <a:pt x="311" y="188"/>
                </a:cubicBezTo>
                <a:cubicBezTo>
                  <a:pt x="311" y="210"/>
                  <a:pt x="96" y="210"/>
                  <a:pt x="48" y="234"/>
                </a:cubicBezTo>
                <a:cubicBezTo>
                  <a:pt x="0" y="258"/>
                  <a:pt x="30" y="304"/>
                  <a:pt x="26" y="331"/>
                </a:cubicBezTo>
                <a:cubicBezTo>
                  <a:pt x="22" y="358"/>
                  <a:pt x="24" y="376"/>
                  <a:pt x="26" y="394"/>
                </a:cubicBezTo>
              </a:path>
            </a:pathLst>
          </a:custGeom>
          <a:noFill/>
          <a:ln w="38100" cmpd="sng">
            <a:solidFill>
              <a:srgbClr val="EF1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41" name="Line 13"/>
          <p:cNvSpPr>
            <a:spLocks noChangeShapeType="1"/>
          </p:cNvSpPr>
          <p:nvPr/>
        </p:nvSpPr>
        <p:spPr bwMode="auto">
          <a:xfrm>
            <a:off x="7821613" y="4210050"/>
            <a:ext cx="0" cy="498475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42" name="Line 14"/>
          <p:cNvSpPr>
            <a:spLocks noChangeShapeType="1"/>
          </p:cNvSpPr>
          <p:nvPr/>
        </p:nvSpPr>
        <p:spPr bwMode="auto">
          <a:xfrm flipV="1">
            <a:off x="7848600" y="5187950"/>
            <a:ext cx="7938" cy="334963"/>
          </a:xfrm>
          <a:prstGeom prst="line">
            <a:avLst/>
          </a:prstGeom>
          <a:noFill/>
          <a:ln w="28575">
            <a:solidFill>
              <a:srgbClr val="EF10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7680325" y="5457825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2D</a:t>
            </a:r>
          </a:p>
        </p:txBody>
      </p:sp>
      <p:graphicFrame>
        <p:nvGraphicFramePr>
          <p:cNvPr id="27854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127054"/>
              </p:ext>
            </p:extLst>
          </p:nvPr>
        </p:nvGraphicFramePr>
        <p:xfrm>
          <a:off x="190500" y="3130550"/>
          <a:ext cx="45164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4" name="Equation" r:id="rId8" imgW="3174840" imgH="431640" progId="Equation.DSMT4">
                  <p:embed/>
                </p:oleObj>
              </mc:Choice>
              <mc:Fallback>
                <p:oleObj name="Equation" r:id="rId8" imgW="3174840" imgH="43164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3130550"/>
                        <a:ext cx="4516438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854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014788"/>
            <a:ext cx="4440238" cy="26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46" name="Rectangle 18"/>
          <p:cNvSpPr>
            <a:spLocks noChangeArrowheads="1"/>
          </p:cNvSpPr>
          <p:nvPr/>
        </p:nvSpPr>
        <p:spPr bwMode="auto">
          <a:xfrm>
            <a:off x="950913" y="4543425"/>
            <a:ext cx="1068387" cy="868363"/>
          </a:xfrm>
          <a:prstGeom prst="rect">
            <a:avLst/>
          </a:prstGeom>
          <a:solidFill>
            <a:schemeClr val="bg1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78547" name="Line 19"/>
          <p:cNvSpPr>
            <a:spLocks noChangeShapeType="1"/>
          </p:cNvSpPr>
          <p:nvPr/>
        </p:nvSpPr>
        <p:spPr bwMode="auto">
          <a:xfrm flipH="1">
            <a:off x="812800" y="4418013"/>
            <a:ext cx="1304925" cy="93345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48" name="Line 20"/>
          <p:cNvSpPr>
            <a:spLocks noChangeShapeType="1"/>
          </p:cNvSpPr>
          <p:nvPr/>
        </p:nvSpPr>
        <p:spPr bwMode="auto">
          <a:xfrm flipV="1">
            <a:off x="3168650" y="42100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49" name="Line 21"/>
          <p:cNvSpPr>
            <a:spLocks noChangeShapeType="1"/>
          </p:cNvSpPr>
          <p:nvPr/>
        </p:nvSpPr>
        <p:spPr bwMode="auto">
          <a:xfrm flipV="1">
            <a:off x="957263" y="4217988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50" name="Line 22"/>
          <p:cNvSpPr>
            <a:spLocks noChangeShapeType="1"/>
          </p:cNvSpPr>
          <p:nvPr/>
        </p:nvSpPr>
        <p:spPr bwMode="auto">
          <a:xfrm flipV="1">
            <a:off x="4205288" y="4189413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78551" name="Line 23"/>
          <p:cNvSpPr>
            <a:spLocks noChangeShapeType="1"/>
          </p:cNvSpPr>
          <p:nvPr/>
        </p:nvSpPr>
        <p:spPr bwMode="auto">
          <a:xfrm flipV="1">
            <a:off x="1993900" y="4197350"/>
            <a:ext cx="0" cy="22002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27855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011613"/>
            <a:ext cx="4554538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ransition advTm="66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 high harmonics and K-shell excitation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498600" y="1570038"/>
            <a:ext cx="551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Inner shell excitation followed </a:t>
            </a:r>
          </a:p>
          <a:p>
            <a:pPr algn="ctr"/>
            <a:r>
              <a:rPr lang="en-US" sz="32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by x-ray fluorescence</a:t>
            </a:r>
          </a:p>
        </p:txBody>
      </p:sp>
      <p:pic>
        <p:nvPicPr>
          <p:cNvPr id="237574" name="Picture 6" descr="Ne_Inner_Shell_Exc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1662113"/>
            <a:ext cx="1673225" cy="11255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81" name="Picture 13" descr="subfemto-coll-exci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2981325"/>
            <a:ext cx="5338763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6035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16862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he-IL" sz="1200" b="1">
              <a:solidFill>
                <a:srgbClr val="FFFFFF"/>
              </a:solidFill>
              <a:latin typeface="Franklin Gothic Medium" pitchFamily="34" charset="0"/>
              <a:sym typeface="Gill Sans" charset="0"/>
            </a:endParaRP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378200" y="190500"/>
            <a:ext cx="7200900" cy="1139825"/>
          </a:xfrm>
          <a:noFill/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72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"/>
    </mc:Choice>
    <mc:Fallback xmlns="">
      <p:transition spd="slow" advTm="715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20452"/>
            <a:ext cx="8967788" cy="5318979"/>
          </a:xfrm>
          <a:solidFill>
            <a:schemeClr val="bg1"/>
          </a:solidFill>
          <a:ln/>
        </p:spPr>
        <p:txBody>
          <a:bodyPr/>
          <a:lstStyle/>
          <a:p>
            <a:pPr marL="609600" indent="-609600">
              <a:buClr>
                <a:srgbClr val="FFFF00"/>
              </a:buClr>
              <a:buSzTx/>
              <a:buFontTx/>
              <a:buChar char="•"/>
            </a:pPr>
            <a:r>
              <a:rPr lang="en-US" dirty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Currently, the photon energy of </a:t>
            </a:r>
            <a:r>
              <a:rPr lang="en-US" dirty="0" err="1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atto</a:t>
            </a:r>
            <a:r>
              <a:rPr lang="en-US" dirty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-second pulses is limited to ~150 </a:t>
            </a:r>
            <a:r>
              <a:rPr lang="en-US" dirty="0" err="1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eV</a:t>
            </a:r>
            <a:r>
              <a:rPr lang="en-US" dirty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 ( </a:t>
            </a:r>
            <a:r>
              <a:rPr lang="en-US" dirty="0">
                <a:solidFill>
                  <a:srgbClr val="FFFF66"/>
                </a:solidFill>
                <a:effectLst/>
                <a:latin typeface="Symbol" pitchFamily="18" charset="2"/>
                <a:cs typeface="Times New Roman" pitchFamily="18" charset="0"/>
                <a:sym typeface="Gill Sans" charset="0"/>
              </a:rPr>
              <a:t>l</a:t>
            </a:r>
            <a:r>
              <a:rPr lang="en-US" dirty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~8 nm</a:t>
            </a:r>
            <a:r>
              <a:rPr lang="en-US" dirty="0" smtClean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).</a:t>
            </a:r>
          </a:p>
          <a:p>
            <a:pPr marL="0" indent="0">
              <a:buClr>
                <a:srgbClr val="FFFF00"/>
              </a:buClr>
              <a:buSzTx/>
              <a:buNone/>
            </a:pPr>
            <a:endParaRPr lang="en-US" sz="1000" dirty="0">
              <a:solidFill>
                <a:srgbClr val="FFFF66"/>
              </a:solidFill>
              <a:effectLst/>
              <a:latin typeface="Times New Roman" pitchFamily="18" charset="0"/>
              <a:cs typeface="Times New Roman" pitchFamily="18" charset="0"/>
              <a:sym typeface="Gill Sans" charset="0"/>
            </a:endParaRPr>
          </a:p>
          <a:p>
            <a:pPr marL="990600" lvl="1" indent="-533400">
              <a:buFont typeface="Wingdings" pitchFamily="2" charset="2"/>
              <a:buChar char="Ø"/>
            </a:pPr>
            <a:r>
              <a:rPr lang="en-US" dirty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  <a:sym typeface="Gill Sans" charset="0"/>
              </a:rPr>
              <a:t>  </a:t>
            </a:r>
            <a:r>
              <a:rPr lang="en-US" dirty="0">
                <a:solidFill>
                  <a:srgbClr val="0066FF"/>
                </a:solidFill>
                <a:effectLst/>
                <a:latin typeface="Times New Roman" pitchFamily="18" charset="0"/>
                <a:cs typeface="Times New Roman" pitchFamily="18" charset="0"/>
              </a:rPr>
              <a:t>Pushing the HHG toward the x-ray regime</a:t>
            </a:r>
          </a:p>
          <a:p>
            <a:pPr marL="1371600" lvl="2" indent="-457200"/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Shorter </a:t>
            </a:r>
            <a:r>
              <a:rPr lang="en-US" dirty="0" err="1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attosecond</a:t>
            </a:r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 pulses </a:t>
            </a:r>
          </a:p>
          <a:p>
            <a:pPr marL="1371600" lvl="2" indent="-457200"/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Access to the water-window (300-500 </a:t>
            </a:r>
            <a:r>
              <a:rPr lang="en-US" dirty="0" err="1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1371600" lvl="2" indent="-457200"/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Time resolved spectroscopy of inner-shell processes</a:t>
            </a:r>
          </a:p>
          <a:p>
            <a:pPr marL="1371600" lvl="2" indent="-457200"/>
            <a:r>
              <a:rPr lang="en-US" dirty="0">
                <a:solidFill>
                  <a:srgbClr val="00CC00"/>
                </a:solidFill>
                <a:effectLst/>
                <a:latin typeface="Times New Roman" pitchFamily="18" charset="0"/>
                <a:cs typeface="Times New Roman" pitchFamily="18" charset="0"/>
              </a:rPr>
              <a:t>X-ray diffraction imaging with a better resolution</a:t>
            </a:r>
          </a:p>
          <a:p>
            <a:pPr marL="990600" lvl="1" indent="-53340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66FF"/>
                </a:solidFill>
                <a:effectLst/>
                <a:latin typeface="Times New Roman" pitchFamily="18" charset="0"/>
                <a:cs typeface="Times New Roman" pitchFamily="18" charset="0"/>
              </a:rPr>
              <a:t>Re-colliding electrons with higher energies</a:t>
            </a:r>
          </a:p>
          <a:p>
            <a:pPr marL="1371600" lvl="2" indent="-457200">
              <a:lnSpc>
                <a:spcPct val="110000"/>
              </a:lnSpc>
            </a:pPr>
            <a:r>
              <a:rPr lang="en-US" dirty="0">
                <a:solidFill>
                  <a:srgbClr val="00FF00"/>
                </a:solidFill>
                <a:effectLst/>
                <a:latin typeface="Times New Roman" pitchFamily="18" charset="0"/>
                <a:cs typeface="Times New Roman" pitchFamily="18" charset="0"/>
              </a:rPr>
              <a:t>Laser induced diffraction imaging with better </a:t>
            </a:r>
            <a:r>
              <a:rPr lang="en-US" dirty="0" smtClean="0">
                <a:solidFill>
                  <a:srgbClr val="00FF00"/>
                </a:solidFill>
                <a:effectLst/>
                <a:latin typeface="Times New Roman" pitchFamily="18" charset="0"/>
                <a:cs typeface="Times New Roman" pitchFamily="18" charset="0"/>
              </a:rPr>
              <a:t>resolution</a:t>
            </a:r>
            <a:endParaRPr lang="en-US" dirty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e-IL" sz="800" b="0">
              <a:latin typeface="Arial" pitchFamily="34" charset="0"/>
            </a:endParaRPr>
          </a:p>
        </p:txBody>
      </p:sp>
      <p:sp>
        <p:nvSpPr>
          <p:cNvPr id="1915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-164318"/>
            <a:ext cx="8229600" cy="1143000"/>
          </a:xfrm>
          <a:noFill/>
          <a:ln/>
        </p:spPr>
        <p:txBody>
          <a:bodyPr/>
          <a:lstStyle/>
          <a:p>
            <a:r>
              <a:rPr lang="en-US" sz="4000" b="1" dirty="0" smtClean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</a:rPr>
              <a:t>Motivation for </a:t>
            </a:r>
            <a:r>
              <a:rPr lang="en-US" sz="4000" b="1" dirty="0" err="1" smtClean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4000" b="1" dirty="0" smtClean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</a:rPr>
              <a:t> HHG </a:t>
            </a:r>
            <a:r>
              <a:rPr lang="en-US" sz="40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89786"/>
      </p:ext>
    </p:extLst>
  </p:cSld>
  <p:clrMapOvr>
    <a:masterClrMapping/>
  </p:clrMapOvr>
  <p:transition advTm="7091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/>
          </p:cNvSpPr>
          <p:nvPr/>
        </p:nvSpPr>
        <p:spPr bwMode="auto">
          <a:xfrm>
            <a:off x="0" y="1089629"/>
            <a:ext cx="9143999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342900" indent="-342900" algn="ctr" defTabSz="642938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Font typeface="Wingdings" pitchFamily="2" charset="2"/>
              <a:buNone/>
            </a:pPr>
            <a:r>
              <a:rPr lang="en-US" sz="3400" spc="-15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Increasing the energy of the re-colliding electrons</a:t>
            </a:r>
            <a:endParaRPr lang="en-US" sz="3400" spc="-150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5719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07697"/>
              </p:ext>
            </p:extLst>
          </p:nvPr>
        </p:nvGraphicFramePr>
        <p:xfrm>
          <a:off x="3671669" y="4578918"/>
          <a:ext cx="5245317" cy="2089760"/>
        </p:xfrm>
        <a:graphic>
          <a:graphicData uri="http://schemas.openxmlformats.org/drawingml/2006/table">
            <a:tbl>
              <a:tblPr/>
              <a:tblGrid>
                <a:gridCol w="1125832"/>
                <a:gridCol w="596332"/>
                <a:gridCol w="683793"/>
                <a:gridCol w="726496"/>
                <a:gridCol w="702575"/>
                <a:gridCol w="704287"/>
                <a:gridCol w="706002"/>
              </a:tblGrid>
              <a:tr h="536117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(PW/cm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0.15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409021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(nm)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591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en-US" sz="1800" b="0" i="0" u="none" strike="noStrike" cap="none" normalizeH="0" baseline="-23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(eV)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61.8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412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117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ħ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kumimoji="0" lang="en-US" sz="1800" b="0" i="0" u="none" strike="noStrike" cap="none" normalizeH="0" baseline="-23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(eV)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211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668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205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1321</a:t>
                      </a:r>
                    </a:p>
                  </a:txBody>
                  <a:tcPr marL="35717" marR="35717" marT="35717" marB="35717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5701" name="Rectangle 1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e-IL" sz="800" b="0">
              <a:latin typeface="Arial" pitchFamily="34" charset="0"/>
            </a:endParaRPr>
          </a:p>
        </p:txBody>
      </p:sp>
      <p:grpSp>
        <p:nvGrpSpPr>
          <p:cNvPr id="195714" name="Group 130"/>
          <p:cNvGrpSpPr>
            <a:grpSpLocks/>
          </p:cNvGrpSpPr>
          <p:nvPr/>
        </p:nvGrpSpPr>
        <p:grpSpPr bwMode="auto">
          <a:xfrm>
            <a:off x="172162" y="1668152"/>
            <a:ext cx="4979963" cy="2699752"/>
            <a:chOff x="3069" y="2612"/>
            <a:chExt cx="2503" cy="1395"/>
          </a:xfrm>
        </p:grpSpPr>
        <p:pic>
          <p:nvPicPr>
            <p:cNvPr id="195696" name="Picture 1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" y="2612"/>
              <a:ext cx="2503" cy="1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02" name="Rectangle 118"/>
            <p:cNvSpPr>
              <a:spLocks noChangeArrowheads="1"/>
            </p:cNvSpPr>
            <p:nvPr/>
          </p:nvSpPr>
          <p:spPr bwMode="auto">
            <a:xfrm>
              <a:off x="4014" y="2918"/>
              <a:ext cx="1133" cy="2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graphicFrame>
          <p:nvGraphicFramePr>
            <p:cNvPr id="195703" name="Object 119"/>
            <p:cNvGraphicFramePr>
              <a:graphicFrameLocks noChangeAspect="1"/>
            </p:cNvGraphicFramePr>
            <p:nvPr/>
          </p:nvGraphicFramePr>
          <p:xfrm>
            <a:off x="4693" y="2999"/>
            <a:ext cx="670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392" name="Equation" r:id="rId5" imgW="609480" imgH="253800" progId="Equation.DSMT4">
                    <p:embed/>
                  </p:oleObj>
                </mc:Choice>
                <mc:Fallback>
                  <p:oleObj name="Equation" r:id="rId5" imgW="609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3" y="2999"/>
                          <a:ext cx="670" cy="27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5706" name="Line 122"/>
            <p:cNvSpPr>
              <a:spLocks noChangeShapeType="1"/>
            </p:cNvSpPr>
            <p:nvPr/>
          </p:nvSpPr>
          <p:spPr bwMode="auto">
            <a:xfrm flipV="1">
              <a:off x="3218" y="2963"/>
              <a:ext cx="0" cy="356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  <p:sp>
          <p:nvSpPr>
            <p:cNvPr id="195707" name="Line 123"/>
            <p:cNvSpPr>
              <a:spLocks noChangeShapeType="1"/>
            </p:cNvSpPr>
            <p:nvPr/>
          </p:nvSpPr>
          <p:spPr bwMode="auto">
            <a:xfrm flipV="1">
              <a:off x="3777" y="2955"/>
              <a:ext cx="0" cy="3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he-IL" sz="800" b="0">
                <a:latin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20937" y="2163677"/>
            <a:ext cx="3596049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using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longer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wavelength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can overcome the ionization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e-IL" sz="20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lang="en-US" sz="3200" kern="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Currently, the photon energy of </a:t>
            </a:r>
            <a:r>
              <a:rPr lang="en-US" sz="3200" kern="0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atto</a:t>
            </a:r>
            <a:r>
              <a:rPr lang="en-US" sz="3200" kern="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-second pulses is limited to ~150 </a:t>
            </a:r>
            <a:r>
              <a:rPr lang="en-US" sz="3200" kern="0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3200" kern="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kern="0" dirty="0">
                <a:solidFill>
                  <a:srgbClr val="FFFF66"/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3200" kern="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~8 nm).</a:t>
            </a:r>
          </a:p>
        </p:txBody>
      </p:sp>
    </p:spTree>
    <p:extLst>
      <p:ext uri="{BB962C8B-B14F-4D97-AF65-F5344CB8AC3E}">
        <p14:creationId xmlns:p14="http://schemas.microsoft.com/office/powerpoint/2010/main" val="1434337697"/>
      </p:ext>
    </p:extLst>
  </p:cSld>
  <p:clrMapOvr>
    <a:masterClrMapping/>
  </p:clrMapOvr>
  <p:transition spd="med" advTm="47618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AP_Header_S_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9251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889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</a:rPr>
              <a:t>The 2-cycles IR source</a:t>
            </a:r>
            <a:r>
              <a:rPr lang="en-US" smtClean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algn="ctr"/>
            <a:endParaRPr lang="en-US" sz="800" b="0">
              <a:latin typeface="Arial" pitchFamily="34" charset="0"/>
            </a:endParaRPr>
          </a:p>
        </p:txBody>
      </p:sp>
      <p:sp>
        <p:nvSpPr>
          <p:cNvPr id="39941" name="AutoShape 9"/>
          <p:cNvSpPr>
            <a:spLocks/>
          </p:cNvSpPr>
          <p:nvPr/>
        </p:nvSpPr>
        <p:spPr bwMode="auto">
          <a:xfrm>
            <a:off x="668338" y="1577975"/>
            <a:ext cx="7894637" cy="5016500"/>
          </a:xfrm>
          <a:prstGeom prst="roundRect">
            <a:avLst>
              <a:gd name="adj" fmla="val 2481"/>
            </a:avLst>
          </a:prstGeom>
          <a:gradFill rotWithShape="0">
            <a:gsLst>
              <a:gs pos="0">
                <a:srgbClr val="B3B3B3"/>
              </a:gs>
              <a:gs pos="100000">
                <a:srgbClr val="3333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800" b="0">
              <a:latin typeface="Arial" pitchFamily="34" charset="0"/>
            </a:endParaRPr>
          </a:p>
        </p:txBody>
      </p:sp>
      <p:pic>
        <p:nvPicPr>
          <p:cNvPr id="3994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735138"/>
            <a:ext cx="7305675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11"/>
          <p:cNvSpPr>
            <a:spLocks/>
          </p:cNvSpPr>
          <p:nvPr/>
        </p:nvSpPr>
        <p:spPr bwMode="auto">
          <a:xfrm>
            <a:off x="5248275" y="5446713"/>
            <a:ext cx="159226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1350"/>
            <a:r>
              <a:rPr lang="en-US" sz="3400" b="0">
                <a:latin typeface="Gill Sans" charset="0"/>
              </a:rPr>
              <a:t>15 fsec</a:t>
            </a:r>
          </a:p>
          <a:p>
            <a:pPr algn="ctr" defTabSz="641350"/>
            <a:r>
              <a:rPr lang="en-US" sz="3400" b="0">
                <a:latin typeface="Gill Sans" charset="0"/>
              </a:rPr>
              <a:t>740 µJ</a:t>
            </a:r>
          </a:p>
          <a:p>
            <a:pPr algn="ctr" defTabSz="641350"/>
            <a:r>
              <a:rPr lang="en-US" sz="3400" b="0">
                <a:latin typeface="Gill Sans" charset="0"/>
              </a:rPr>
              <a:t>1 kHz</a:t>
            </a:r>
          </a:p>
        </p:txBody>
      </p:sp>
      <p:pic>
        <p:nvPicPr>
          <p:cNvPr id="39944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5139" r="18182" b="12633"/>
          <a:stretch>
            <a:fillRect/>
          </a:stretch>
        </p:blipFill>
        <p:spPr bwMode="auto">
          <a:xfrm>
            <a:off x="6980238" y="5084763"/>
            <a:ext cx="14668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3" name="Picture 15" descr="43_a2_PulseTr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0072" name="Group 24"/>
          <p:cNvGrpSpPr>
            <a:grpSpLocks/>
          </p:cNvGrpSpPr>
          <p:nvPr/>
        </p:nvGrpSpPr>
        <p:grpSpPr bwMode="auto">
          <a:xfrm>
            <a:off x="0" y="855663"/>
            <a:ext cx="6199188" cy="4021137"/>
            <a:chOff x="0" y="539"/>
            <a:chExt cx="3905" cy="2533"/>
          </a:xfrm>
        </p:grpSpPr>
        <p:sp>
          <p:nvSpPr>
            <p:cNvPr id="39951" name="Rectangle 22"/>
            <p:cNvSpPr>
              <a:spLocks noChangeArrowheads="1"/>
            </p:cNvSpPr>
            <p:nvPr/>
          </p:nvSpPr>
          <p:spPr bwMode="auto">
            <a:xfrm>
              <a:off x="0" y="539"/>
              <a:ext cx="3905" cy="25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  <p:grpSp>
          <p:nvGrpSpPr>
            <p:cNvPr id="39952" name="Group 19"/>
            <p:cNvGrpSpPr>
              <a:grpSpLocks/>
            </p:cNvGrpSpPr>
            <p:nvPr/>
          </p:nvGrpSpPr>
          <p:grpSpPr bwMode="auto">
            <a:xfrm>
              <a:off x="45" y="548"/>
              <a:ext cx="3588" cy="2014"/>
              <a:chOff x="0" y="557"/>
              <a:chExt cx="3588" cy="2014"/>
            </a:xfrm>
          </p:grpSpPr>
          <p:pic>
            <p:nvPicPr>
              <p:cNvPr id="39954" name="Picture 2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57"/>
                <a:ext cx="3588" cy="17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955" name="Picture 2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71"/>
                <a:ext cx="3204" cy="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953" name="Rectangle 23"/>
            <p:cNvSpPr>
              <a:spLocks noChangeArrowheads="1"/>
            </p:cNvSpPr>
            <p:nvPr/>
          </p:nvSpPr>
          <p:spPr bwMode="auto">
            <a:xfrm>
              <a:off x="110" y="2277"/>
              <a:ext cx="3181" cy="2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800" b="0">
                <a:latin typeface="Arial" pitchFamily="34" charset="0"/>
              </a:endParaRPr>
            </a:p>
          </p:txBody>
        </p:sp>
      </p:grpSp>
      <p:sp>
        <p:nvSpPr>
          <p:cNvPr id="130074" name="Text Box 26"/>
          <p:cNvSpPr txBox="1">
            <a:spLocks noChangeArrowheads="1"/>
          </p:cNvSpPr>
          <p:nvPr/>
        </p:nvSpPr>
        <p:spPr bwMode="auto">
          <a:xfrm>
            <a:off x="0" y="187325"/>
            <a:ext cx="5580063" cy="52863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 CEP Stabilization</a:t>
            </a:r>
          </a:p>
        </p:txBody>
      </p:sp>
      <p:grpSp>
        <p:nvGrpSpPr>
          <p:cNvPr id="130077" name="Group 29"/>
          <p:cNvGrpSpPr>
            <a:grpSpLocks/>
          </p:cNvGrpSpPr>
          <p:nvPr/>
        </p:nvGrpSpPr>
        <p:grpSpPr bwMode="auto">
          <a:xfrm>
            <a:off x="2555875" y="1219200"/>
            <a:ext cx="2187575" cy="323850"/>
            <a:chOff x="1610" y="813"/>
            <a:chExt cx="1378" cy="204"/>
          </a:xfrm>
        </p:grpSpPr>
        <p:sp>
          <p:nvSpPr>
            <p:cNvPr id="39949" name="Text Box 27"/>
            <p:cNvSpPr txBox="1">
              <a:spLocks noChangeArrowheads="1"/>
            </p:cNvSpPr>
            <p:nvPr/>
          </p:nvSpPr>
          <p:spPr bwMode="auto">
            <a:xfrm>
              <a:off x="2803" y="823"/>
              <a:ext cx="18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9950" name="Text Box 28"/>
            <p:cNvSpPr txBox="1">
              <a:spLocks noChangeArrowheads="1"/>
            </p:cNvSpPr>
            <p:nvPr/>
          </p:nvSpPr>
          <p:spPr bwMode="auto">
            <a:xfrm>
              <a:off x="1610" y="813"/>
              <a:ext cx="21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FF0000"/>
                  </a:solidFill>
                </a:rPr>
                <a:t>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74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55" name="Rectangle 15"/>
          <p:cNvSpPr>
            <a:spLocks noChangeArrowheads="1"/>
          </p:cNvSpPr>
          <p:nvPr/>
        </p:nvSpPr>
        <p:spPr bwMode="auto">
          <a:xfrm>
            <a:off x="5894830" y="1115523"/>
            <a:ext cx="2736915" cy="223258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43043" name="Group 1"/>
          <p:cNvGrpSpPr>
            <a:grpSpLocks/>
          </p:cNvGrpSpPr>
          <p:nvPr/>
        </p:nvGrpSpPr>
        <p:grpSpPr bwMode="auto">
          <a:xfrm>
            <a:off x="130175" y="1079058"/>
            <a:ext cx="4877923" cy="2601492"/>
            <a:chOff x="0" y="0"/>
            <a:chExt cx="6584" cy="5072"/>
          </a:xfrm>
        </p:grpSpPr>
        <p:pic>
          <p:nvPicPr>
            <p:cNvPr id="3430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224"/>
              <a:ext cx="6128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3045" name="Picture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84" cy="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30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12212" r="11073" b="3053"/>
          <a:stretch>
            <a:fillRect/>
          </a:stretch>
        </p:blipFill>
        <p:spPr bwMode="auto">
          <a:xfrm>
            <a:off x="5894830" y="1185863"/>
            <a:ext cx="2652507" cy="227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7" name="Rectangle 2"/>
          <p:cNvSpPr txBox="1">
            <a:spLocks noChangeArrowheads="1"/>
          </p:cNvSpPr>
          <p:nvPr/>
        </p:nvSpPr>
        <p:spPr bwMode="auto">
          <a:xfrm>
            <a:off x="284163" y="4359275"/>
            <a:ext cx="39687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 marL="79375" indent="-3492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OPA system output:</a:t>
            </a: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 </a:t>
            </a: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Carrier wave-length:  </a:t>
            </a:r>
            <a:r>
              <a:rPr lang="en-US" sz="1600" b="0" dirty="0">
                <a:solidFill>
                  <a:srgbClr val="FFFF00"/>
                </a:solidFill>
                <a:latin typeface="Symbol" pitchFamily="18" charset="2"/>
              </a:rPr>
              <a:t>l=</a:t>
            </a: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2.1</a:t>
            </a:r>
            <a:r>
              <a:rPr lang="en-US" sz="1600" b="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m</a:t>
            </a: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Pulse duration:          15.7 </a:t>
            </a:r>
            <a:r>
              <a:rPr lang="en-US" sz="1600" b="0" dirty="0" err="1">
                <a:solidFill>
                  <a:srgbClr val="FFFF00"/>
                </a:solidFill>
                <a:latin typeface="Franklin Gothic Medium" pitchFamily="34" charset="0"/>
              </a:rPr>
              <a:t>fs</a:t>
            </a: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 (2 cycles)</a:t>
            </a: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Pulse energy:             0.7 </a:t>
            </a:r>
            <a:r>
              <a:rPr lang="en-US" sz="1600" b="0" dirty="0" err="1">
                <a:solidFill>
                  <a:srgbClr val="FFFF00"/>
                </a:solidFill>
                <a:latin typeface="Franklin Gothic Medium" pitchFamily="34" charset="0"/>
              </a:rPr>
              <a:t>mJ</a:t>
            </a:r>
            <a:endParaRPr lang="en-US" sz="1600" b="0" dirty="0">
              <a:solidFill>
                <a:srgbClr val="FFFF00"/>
              </a:solidFill>
              <a:latin typeface="Franklin Gothic Medium" pitchFamily="34" charset="0"/>
            </a:endParaRP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Rep rate:                    1000 Hz </a:t>
            </a:r>
          </a:p>
          <a:p>
            <a:pPr>
              <a:buSzPct val="125000"/>
            </a:pP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 </a:t>
            </a:r>
          </a:p>
          <a:p>
            <a:pPr>
              <a:buSzPct val="125000"/>
            </a:pPr>
            <a:r>
              <a:rPr lang="en-US" sz="1600" u="sng" dirty="0">
                <a:solidFill>
                  <a:srgbClr val="FFFF00"/>
                </a:solidFill>
                <a:latin typeface="Franklin Gothic Medium" pitchFamily="34" charset="0"/>
              </a:rPr>
              <a:t>Automatically</a:t>
            </a:r>
            <a:r>
              <a:rPr lang="en-US" sz="1600" b="0" dirty="0">
                <a:solidFill>
                  <a:srgbClr val="FFFF00"/>
                </a:solidFill>
                <a:latin typeface="Franklin Gothic Medium" pitchFamily="34" charset="0"/>
              </a:rPr>
              <a:t> Carrier-envelope-phase-stabilized</a:t>
            </a:r>
          </a:p>
        </p:txBody>
      </p:sp>
      <p:sp>
        <p:nvSpPr>
          <p:cNvPr id="343049" name="Rechteck 9"/>
          <p:cNvSpPr>
            <a:spLocks noChangeArrowheads="1"/>
          </p:cNvSpPr>
          <p:nvPr/>
        </p:nvSpPr>
        <p:spPr bwMode="auto">
          <a:xfrm rot="16200000">
            <a:off x="4908327" y="2051471"/>
            <a:ext cx="1517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r>
              <a:rPr lang="en-US" sz="1400" b="0" dirty="0">
                <a:solidFill>
                  <a:srgbClr val="FFFF00"/>
                </a:solidFill>
                <a:latin typeface="Calibri" pitchFamily="34" charset="0"/>
              </a:rPr>
              <a:t>wavelength, nm</a:t>
            </a:r>
          </a:p>
        </p:txBody>
      </p:sp>
      <p:sp>
        <p:nvSpPr>
          <p:cNvPr id="343050" name="Rechteck 8"/>
          <p:cNvSpPr>
            <a:spLocks noChangeArrowheads="1"/>
          </p:cNvSpPr>
          <p:nvPr/>
        </p:nvSpPr>
        <p:spPr bwMode="auto">
          <a:xfrm>
            <a:off x="6294724" y="3319917"/>
            <a:ext cx="1947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r>
              <a:rPr lang="en-US" sz="1400" b="0" dirty="0">
                <a:solidFill>
                  <a:srgbClr val="FFFF00"/>
                </a:solidFill>
                <a:latin typeface="Calibri" pitchFamily="34" charset="0"/>
              </a:rPr>
              <a:t>f-to-3f </a:t>
            </a:r>
            <a:r>
              <a:rPr lang="en-US" sz="1400" b="0" dirty="0" err="1">
                <a:solidFill>
                  <a:srgbClr val="FFFF00"/>
                </a:solidFill>
                <a:latin typeface="Calibri" pitchFamily="34" charset="0"/>
              </a:rPr>
              <a:t>interferogram</a:t>
            </a:r>
            <a:endParaRPr lang="en-US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43057" name="Text Box 17"/>
          <p:cNvSpPr txBox="1">
            <a:spLocks noChangeArrowheads="1"/>
          </p:cNvSpPr>
          <p:nvPr/>
        </p:nvSpPr>
        <p:spPr bwMode="auto">
          <a:xfrm>
            <a:off x="501650" y="0"/>
            <a:ext cx="8208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 cycles IR (2.1</a:t>
            </a:r>
            <a:r>
              <a:rPr lang="en-US" sz="3600" i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m) source</a:t>
            </a:r>
          </a:p>
        </p:txBody>
      </p:sp>
      <p:pic>
        <p:nvPicPr>
          <p:cNvPr id="34305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67" y="3855882"/>
            <a:ext cx="3098409" cy="20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0880" y="5871282"/>
            <a:ext cx="4622676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Long term (few hours) phase scan</a:t>
            </a:r>
          </a:p>
          <a:p>
            <a:pPr algn="r"/>
            <a:r>
              <a:rPr lang="en-US" dirty="0" err="1"/>
              <a:t>B.Bergues</a:t>
            </a:r>
            <a:r>
              <a:rPr lang="en-US" dirty="0"/>
              <a:t>, et. al, </a:t>
            </a:r>
            <a:r>
              <a:rPr lang="en-US" i="1" dirty="0"/>
              <a:t>New Journal of Physics</a:t>
            </a:r>
            <a:r>
              <a:rPr lang="en-US" dirty="0"/>
              <a:t> 13, no. 6 ( 2011): 063010.</a:t>
            </a:r>
          </a:p>
          <a:p>
            <a:pPr algn="r"/>
            <a:r>
              <a:rPr lang="en-US" dirty="0"/>
              <a:t>I. </a:t>
            </a:r>
            <a:r>
              <a:rPr lang="en-US" dirty="0" err="1"/>
              <a:t>Znakovskaya</a:t>
            </a:r>
            <a:r>
              <a:rPr lang="en-US" dirty="0"/>
              <a:t>, et al. PRL 108, no. 6 (2012): 063002.</a:t>
            </a:r>
          </a:p>
          <a:p>
            <a:pPr algn="r"/>
            <a:endParaRPr lang="he-IL" b="0" dirty="0"/>
          </a:p>
        </p:txBody>
      </p:sp>
    </p:spTree>
    <p:extLst>
      <p:ext uri="{BB962C8B-B14F-4D97-AF65-F5344CB8AC3E}">
        <p14:creationId xmlns:p14="http://schemas.microsoft.com/office/powerpoint/2010/main" val="3372407078"/>
      </p:ext>
    </p:extLst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7" y="2592996"/>
            <a:ext cx="8229600" cy="1139825"/>
          </a:xfrm>
        </p:spPr>
        <p:txBody>
          <a:bodyPr/>
          <a:lstStyle/>
          <a:p>
            <a:r>
              <a:rPr lang="en-US" dirty="0" smtClean="0"/>
              <a:t>High Harmonic 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5724525" y="1773238"/>
            <a:ext cx="3095625" cy="208915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20998" r="5202"/>
          <a:stretch>
            <a:fillRect/>
          </a:stretch>
        </p:blipFill>
        <p:spPr bwMode="auto">
          <a:xfrm>
            <a:off x="468313" y="2205038"/>
            <a:ext cx="4178300" cy="41021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1341438" y="2489200"/>
            <a:ext cx="792162" cy="4333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3479" name="AutoShape 7"/>
          <p:cNvSpPr>
            <a:spLocks/>
          </p:cNvSpPr>
          <p:nvPr/>
        </p:nvSpPr>
        <p:spPr bwMode="auto">
          <a:xfrm>
            <a:off x="2890838" y="4668838"/>
            <a:ext cx="928687" cy="419100"/>
          </a:xfrm>
          <a:prstGeom prst="roundRect">
            <a:avLst>
              <a:gd name="adj" fmla="val 34088"/>
            </a:avLst>
          </a:prstGeom>
          <a:solidFill>
            <a:srgbClr val="558E28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0" name="Rectangle 8"/>
          <p:cNvSpPr>
            <a:spLocks/>
          </p:cNvSpPr>
          <p:nvPr/>
        </p:nvSpPr>
        <p:spPr bwMode="auto">
          <a:xfrm>
            <a:off x="2911475" y="4772025"/>
            <a:ext cx="885825" cy="2111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tx1"/>
                </a:solidFill>
                <a:latin typeface="Gill Sans" charset="0"/>
              </a:rPr>
              <a:t>THG FROG</a:t>
            </a:r>
          </a:p>
        </p:txBody>
      </p:sp>
      <p:sp>
        <p:nvSpPr>
          <p:cNvPr id="233481" name="Rectangle 9"/>
          <p:cNvSpPr>
            <a:spLocks/>
          </p:cNvSpPr>
          <p:nvPr/>
        </p:nvSpPr>
        <p:spPr bwMode="auto">
          <a:xfrm>
            <a:off x="1257300" y="5802313"/>
            <a:ext cx="903288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compressor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(bulk silicon)</a:t>
            </a:r>
          </a:p>
        </p:txBody>
      </p:sp>
      <p:sp>
        <p:nvSpPr>
          <p:cNvPr id="233482" name="Rectangle 10"/>
          <p:cNvSpPr>
            <a:spLocks/>
          </p:cNvSpPr>
          <p:nvPr/>
        </p:nvSpPr>
        <p:spPr bwMode="auto">
          <a:xfrm>
            <a:off x="2352675" y="5207000"/>
            <a:ext cx="2001838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Diagnostics for pulse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 compression measurement</a:t>
            </a:r>
          </a:p>
        </p:txBody>
      </p:sp>
      <p:sp>
        <p:nvSpPr>
          <p:cNvPr id="233483" name="AutoShape 11"/>
          <p:cNvSpPr>
            <a:spLocks/>
          </p:cNvSpPr>
          <p:nvPr/>
        </p:nvSpPr>
        <p:spPr bwMode="auto">
          <a:xfrm>
            <a:off x="2781300" y="4605338"/>
            <a:ext cx="1152525" cy="503237"/>
          </a:xfrm>
          <a:prstGeom prst="roundRect">
            <a:avLst>
              <a:gd name="adj" fmla="val 34088"/>
            </a:avLst>
          </a:prstGeom>
          <a:solidFill>
            <a:srgbClr val="558E28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4" name="Rectangle 12"/>
          <p:cNvSpPr>
            <a:spLocks/>
          </p:cNvSpPr>
          <p:nvPr/>
        </p:nvSpPr>
        <p:spPr bwMode="auto">
          <a:xfrm>
            <a:off x="2978150" y="4772025"/>
            <a:ext cx="749300" cy="2111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tx1"/>
                </a:solidFill>
              </a:rPr>
              <a:t>THG FROG</a:t>
            </a:r>
          </a:p>
        </p:txBody>
      </p:sp>
      <p:sp>
        <p:nvSpPr>
          <p:cNvPr id="233485" name="Line 13"/>
          <p:cNvSpPr>
            <a:spLocks noChangeShapeType="1"/>
          </p:cNvSpPr>
          <p:nvPr/>
        </p:nvSpPr>
        <p:spPr bwMode="auto">
          <a:xfrm>
            <a:off x="1411288" y="4640263"/>
            <a:ext cx="139700" cy="1090612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6" name="Line 14"/>
          <p:cNvSpPr>
            <a:spLocks noChangeShapeType="1"/>
          </p:cNvSpPr>
          <p:nvPr/>
        </p:nvSpPr>
        <p:spPr bwMode="auto">
          <a:xfrm>
            <a:off x="1176338" y="4249738"/>
            <a:ext cx="257175" cy="228600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7" name="Rectangle 15"/>
          <p:cNvSpPr>
            <a:spLocks/>
          </p:cNvSpPr>
          <p:nvPr/>
        </p:nvSpPr>
        <p:spPr bwMode="auto">
          <a:xfrm>
            <a:off x="931863" y="2346325"/>
            <a:ext cx="1177925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focusing lens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(CaF2, 250 mm)</a:t>
            </a:r>
          </a:p>
        </p:txBody>
      </p:sp>
      <p:sp>
        <p:nvSpPr>
          <p:cNvPr id="233488" name="Line 16"/>
          <p:cNvSpPr>
            <a:spLocks noChangeShapeType="1"/>
          </p:cNvSpPr>
          <p:nvPr/>
        </p:nvSpPr>
        <p:spPr bwMode="auto">
          <a:xfrm rot="10800000">
            <a:off x="1406525" y="2778125"/>
            <a:ext cx="90488" cy="1195388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9" name="Line 17"/>
          <p:cNvSpPr>
            <a:spLocks noChangeShapeType="1"/>
          </p:cNvSpPr>
          <p:nvPr/>
        </p:nvSpPr>
        <p:spPr bwMode="auto">
          <a:xfrm rot="10800000" flipH="1">
            <a:off x="1982788" y="2997200"/>
            <a:ext cx="573087" cy="1014413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0" name="Rectangle 18"/>
          <p:cNvSpPr>
            <a:spLocks/>
          </p:cNvSpPr>
          <p:nvPr/>
        </p:nvSpPr>
        <p:spPr bwMode="auto">
          <a:xfrm>
            <a:off x="2868613" y="3421063"/>
            <a:ext cx="1763712" cy="120967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1" name="AutoShape 19"/>
          <p:cNvSpPr>
            <a:spLocks/>
          </p:cNvSpPr>
          <p:nvPr/>
        </p:nvSpPr>
        <p:spPr bwMode="auto">
          <a:xfrm>
            <a:off x="2868613" y="3576638"/>
            <a:ext cx="996950" cy="911225"/>
          </a:xfrm>
          <a:prstGeom prst="roundRect">
            <a:avLst>
              <a:gd name="adj" fmla="val 15000"/>
            </a:avLst>
          </a:prstGeom>
          <a:solidFill>
            <a:srgbClr val="AE00F0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3" name="Rectangle 21"/>
          <p:cNvSpPr>
            <a:spLocks noChangeArrowheads="1"/>
          </p:cNvSpPr>
          <p:nvPr/>
        </p:nvSpPr>
        <p:spPr bwMode="auto">
          <a:xfrm>
            <a:off x="3068638" y="2489200"/>
            <a:ext cx="1573212" cy="433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334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6895" r="19742" b="5746"/>
          <a:stretch>
            <a:fillRect/>
          </a:stretch>
        </p:blipFill>
        <p:spPr bwMode="auto">
          <a:xfrm>
            <a:off x="6011863" y="1895475"/>
            <a:ext cx="266541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98" name="Text Box 26"/>
          <p:cNvSpPr txBox="1">
            <a:spLocks noChangeArrowheads="1"/>
          </p:cNvSpPr>
          <p:nvPr/>
        </p:nvSpPr>
        <p:spPr bwMode="auto">
          <a:xfrm>
            <a:off x="5867400" y="3214688"/>
            <a:ext cx="3044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High harmonic beam from N</a:t>
            </a:r>
            <a:r>
              <a:rPr lang="en-US" sz="1800" b="0" baseline="-25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through 150nm Pd +500nm C</a:t>
            </a:r>
            <a:r>
              <a:rPr lang="en-US" sz="1800" b="0" baseline="-25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b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500" name="Rectangle 28"/>
          <p:cNvSpPr>
            <a:spLocks/>
          </p:cNvSpPr>
          <p:nvPr/>
        </p:nvSpPr>
        <p:spPr bwMode="auto">
          <a:xfrm>
            <a:off x="2571750" y="2565400"/>
            <a:ext cx="1485900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 dirty="0">
                <a:solidFill>
                  <a:schemeClr val="bg2"/>
                </a:solidFill>
              </a:rPr>
              <a:t>Ne/N</a:t>
            </a:r>
            <a:r>
              <a:rPr lang="en-US" sz="1300" baseline="-25000" dirty="0">
                <a:solidFill>
                  <a:schemeClr val="bg2"/>
                </a:solidFill>
              </a:rPr>
              <a:t>2</a:t>
            </a:r>
            <a:r>
              <a:rPr lang="en-US" sz="1300" dirty="0">
                <a:solidFill>
                  <a:schemeClr val="bg2"/>
                </a:solidFill>
              </a:rPr>
              <a:t> gas target,</a:t>
            </a:r>
          </a:p>
          <a:p>
            <a:pPr algn="ctr" defTabSz="576263"/>
            <a:r>
              <a:rPr lang="en-US" sz="1300" dirty="0">
                <a:solidFill>
                  <a:schemeClr val="bg2"/>
                </a:solidFill>
              </a:rPr>
              <a:t>pressure </a:t>
            </a:r>
            <a:r>
              <a:rPr lang="en-US" sz="1300" dirty="0">
                <a:solidFill>
                  <a:srgbClr val="FF0000"/>
                </a:solidFill>
              </a:rPr>
              <a:t>up to 3 bar!</a:t>
            </a:r>
          </a:p>
        </p:txBody>
      </p:sp>
      <p:sp>
        <p:nvSpPr>
          <p:cNvPr id="233501" name="Rectangle 29"/>
          <p:cNvSpPr>
            <a:spLocks/>
          </p:cNvSpPr>
          <p:nvPr/>
        </p:nvSpPr>
        <p:spPr bwMode="auto">
          <a:xfrm>
            <a:off x="2917825" y="3714750"/>
            <a:ext cx="903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2100">
                <a:solidFill>
                  <a:schemeClr val="tx1"/>
                </a:solidFill>
              </a:rPr>
              <a:t>PN</a:t>
            </a:r>
          </a:p>
          <a:p>
            <a:pPr algn="ctr" defTabSz="576263"/>
            <a:r>
              <a:rPr lang="en-US" sz="210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233503" name="Rectangle 31"/>
          <p:cNvSpPr>
            <a:spLocks noChangeArrowheads="1"/>
          </p:cNvSpPr>
          <p:nvPr/>
        </p:nvSpPr>
        <p:spPr bwMode="auto">
          <a:xfrm>
            <a:off x="3051175" y="3667125"/>
            <a:ext cx="647700" cy="369888"/>
          </a:xfrm>
          <a:prstGeom prst="rect">
            <a:avLst/>
          </a:prstGeom>
          <a:solidFill>
            <a:srgbClr val="AD00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" name="Oval 1"/>
          <p:cNvSpPr/>
          <p:nvPr/>
        </p:nvSpPr>
        <p:spPr bwMode="auto">
          <a:xfrm>
            <a:off x="5036236" y="489435"/>
            <a:ext cx="4388459" cy="436711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high harmonics and K-shell excitation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84978"/>
      </p:ext>
    </p:extLst>
  </p:cSld>
  <p:clrMapOvr>
    <a:masterClrMapping/>
  </p:clrMapOvr>
  <p:transition advTm="6609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5724525" y="1773238"/>
            <a:ext cx="3095625" cy="2089150"/>
          </a:xfrm>
          <a:prstGeom prst="rect">
            <a:avLst/>
          </a:prstGeom>
          <a:solidFill>
            <a:schemeClr val="tx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noFill/>
          <a:ln w="127000">
            <a:solidFill>
              <a:srgbClr val="373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20998" r="5202"/>
          <a:stretch>
            <a:fillRect/>
          </a:stretch>
        </p:blipFill>
        <p:spPr bwMode="auto">
          <a:xfrm>
            <a:off x="468313" y="2205038"/>
            <a:ext cx="4178300" cy="41021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1341438" y="2489200"/>
            <a:ext cx="792162" cy="4333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33479" name="AutoShape 7"/>
          <p:cNvSpPr>
            <a:spLocks/>
          </p:cNvSpPr>
          <p:nvPr/>
        </p:nvSpPr>
        <p:spPr bwMode="auto">
          <a:xfrm>
            <a:off x="2890838" y="4668838"/>
            <a:ext cx="928687" cy="419100"/>
          </a:xfrm>
          <a:prstGeom prst="roundRect">
            <a:avLst>
              <a:gd name="adj" fmla="val 34088"/>
            </a:avLst>
          </a:prstGeom>
          <a:solidFill>
            <a:srgbClr val="558E28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0" name="Rectangle 8"/>
          <p:cNvSpPr>
            <a:spLocks/>
          </p:cNvSpPr>
          <p:nvPr/>
        </p:nvSpPr>
        <p:spPr bwMode="auto">
          <a:xfrm>
            <a:off x="2911475" y="4772025"/>
            <a:ext cx="885825" cy="2111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tx1"/>
                </a:solidFill>
                <a:latin typeface="Gill Sans" charset="0"/>
              </a:rPr>
              <a:t>THG FROG</a:t>
            </a:r>
          </a:p>
        </p:txBody>
      </p:sp>
      <p:sp>
        <p:nvSpPr>
          <p:cNvPr id="233481" name="Rectangle 9"/>
          <p:cNvSpPr>
            <a:spLocks/>
          </p:cNvSpPr>
          <p:nvPr/>
        </p:nvSpPr>
        <p:spPr bwMode="auto">
          <a:xfrm>
            <a:off x="1257300" y="5802313"/>
            <a:ext cx="903288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compressor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(bulk silicon)</a:t>
            </a:r>
          </a:p>
        </p:txBody>
      </p:sp>
      <p:sp>
        <p:nvSpPr>
          <p:cNvPr id="233482" name="Rectangle 10"/>
          <p:cNvSpPr>
            <a:spLocks/>
          </p:cNvSpPr>
          <p:nvPr/>
        </p:nvSpPr>
        <p:spPr bwMode="auto">
          <a:xfrm>
            <a:off x="2352675" y="5207000"/>
            <a:ext cx="2001838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Diagnostics for pulse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 compression measurement</a:t>
            </a:r>
          </a:p>
        </p:txBody>
      </p:sp>
      <p:sp>
        <p:nvSpPr>
          <p:cNvPr id="233483" name="AutoShape 11"/>
          <p:cNvSpPr>
            <a:spLocks/>
          </p:cNvSpPr>
          <p:nvPr/>
        </p:nvSpPr>
        <p:spPr bwMode="auto">
          <a:xfrm>
            <a:off x="2781300" y="4605338"/>
            <a:ext cx="1152525" cy="503237"/>
          </a:xfrm>
          <a:prstGeom prst="roundRect">
            <a:avLst>
              <a:gd name="adj" fmla="val 34088"/>
            </a:avLst>
          </a:prstGeom>
          <a:solidFill>
            <a:srgbClr val="558E28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4" name="Rectangle 12"/>
          <p:cNvSpPr>
            <a:spLocks/>
          </p:cNvSpPr>
          <p:nvPr/>
        </p:nvSpPr>
        <p:spPr bwMode="auto">
          <a:xfrm>
            <a:off x="2978150" y="4772025"/>
            <a:ext cx="749300" cy="2111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tx1"/>
                </a:solidFill>
              </a:rPr>
              <a:t>THG FROG</a:t>
            </a:r>
          </a:p>
        </p:txBody>
      </p:sp>
      <p:sp>
        <p:nvSpPr>
          <p:cNvPr id="233485" name="Line 13"/>
          <p:cNvSpPr>
            <a:spLocks noChangeShapeType="1"/>
          </p:cNvSpPr>
          <p:nvPr/>
        </p:nvSpPr>
        <p:spPr bwMode="auto">
          <a:xfrm>
            <a:off x="1411288" y="4640263"/>
            <a:ext cx="139700" cy="1090612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6" name="Line 14"/>
          <p:cNvSpPr>
            <a:spLocks noChangeShapeType="1"/>
          </p:cNvSpPr>
          <p:nvPr/>
        </p:nvSpPr>
        <p:spPr bwMode="auto">
          <a:xfrm>
            <a:off x="1176338" y="4249738"/>
            <a:ext cx="257175" cy="228600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7" name="Rectangle 15"/>
          <p:cNvSpPr>
            <a:spLocks/>
          </p:cNvSpPr>
          <p:nvPr/>
        </p:nvSpPr>
        <p:spPr bwMode="auto">
          <a:xfrm>
            <a:off x="931863" y="2346325"/>
            <a:ext cx="1177925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>
                <a:solidFill>
                  <a:schemeClr val="bg2"/>
                </a:solidFill>
              </a:rPr>
              <a:t>focusing lens</a:t>
            </a:r>
          </a:p>
          <a:p>
            <a:pPr algn="ctr" defTabSz="576263"/>
            <a:r>
              <a:rPr lang="en-US" sz="1300">
                <a:solidFill>
                  <a:schemeClr val="bg2"/>
                </a:solidFill>
              </a:rPr>
              <a:t>(CaF2, 250 mm)</a:t>
            </a:r>
          </a:p>
        </p:txBody>
      </p:sp>
      <p:sp>
        <p:nvSpPr>
          <p:cNvPr id="233488" name="Line 16"/>
          <p:cNvSpPr>
            <a:spLocks noChangeShapeType="1"/>
          </p:cNvSpPr>
          <p:nvPr/>
        </p:nvSpPr>
        <p:spPr bwMode="auto">
          <a:xfrm rot="10800000">
            <a:off x="1406525" y="2778125"/>
            <a:ext cx="90488" cy="1195388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89" name="Line 17"/>
          <p:cNvSpPr>
            <a:spLocks noChangeShapeType="1"/>
          </p:cNvSpPr>
          <p:nvPr/>
        </p:nvSpPr>
        <p:spPr bwMode="auto">
          <a:xfrm rot="10800000" flipH="1">
            <a:off x="1982788" y="2997200"/>
            <a:ext cx="573087" cy="1014413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0" name="Rectangle 18"/>
          <p:cNvSpPr>
            <a:spLocks/>
          </p:cNvSpPr>
          <p:nvPr/>
        </p:nvSpPr>
        <p:spPr bwMode="auto">
          <a:xfrm>
            <a:off x="2868613" y="3421063"/>
            <a:ext cx="1763712" cy="120967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1" name="AutoShape 19"/>
          <p:cNvSpPr>
            <a:spLocks/>
          </p:cNvSpPr>
          <p:nvPr/>
        </p:nvSpPr>
        <p:spPr bwMode="auto">
          <a:xfrm>
            <a:off x="2868613" y="3576638"/>
            <a:ext cx="996950" cy="911225"/>
          </a:xfrm>
          <a:prstGeom prst="roundRect">
            <a:avLst>
              <a:gd name="adj" fmla="val 15000"/>
            </a:avLst>
          </a:prstGeom>
          <a:solidFill>
            <a:srgbClr val="AE00F0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he-IL"/>
          </a:p>
        </p:txBody>
      </p:sp>
      <p:sp>
        <p:nvSpPr>
          <p:cNvPr id="233493" name="Rectangle 21"/>
          <p:cNvSpPr>
            <a:spLocks noChangeArrowheads="1"/>
          </p:cNvSpPr>
          <p:nvPr/>
        </p:nvSpPr>
        <p:spPr bwMode="auto">
          <a:xfrm>
            <a:off x="3068638" y="2489200"/>
            <a:ext cx="1573212" cy="433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334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6895" r="19742" b="5746"/>
          <a:stretch>
            <a:fillRect/>
          </a:stretch>
        </p:blipFill>
        <p:spPr bwMode="auto">
          <a:xfrm>
            <a:off x="6011863" y="1895475"/>
            <a:ext cx="266541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468313" y="404813"/>
            <a:ext cx="8316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US" sz="32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high harmonics and K-shell excitation</a:t>
            </a:r>
          </a:p>
        </p:txBody>
      </p:sp>
      <p:sp>
        <p:nvSpPr>
          <p:cNvPr id="233498" name="Text Box 26"/>
          <p:cNvSpPr txBox="1">
            <a:spLocks noChangeArrowheads="1"/>
          </p:cNvSpPr>
          <p:nvPr/>
        </p:nvSpPr>
        <p:spPr bwMode="auto">
          <a:xfrm>
            <a:off x="5867400" y="3214688"/>
            <a:ext cx="3044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High harmonic beam from N</a:t>
            </a:r>
            <a:r>
              <a:rPr lang="en-US" sz="1800" b="0" baseline="-25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through 150nm Pd +500nm C</a:t>
            </a:r>
            <a:r>
              <a:rPr lang="en-US" sz="1800" b="0" baseline="-25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b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500" name="Rectangle 28"/>
          <p:cNvSpPr>
            <a:spLocks/>
          </p:cNvSpPr>
          <p:nvPr/>
        </p:nvSpPr>
        <p:spPr bwMode="auto">
          <a:xfrm>
            <a:off x="2571750" y="2565400"/>
            <a:ext cx="1485900" cy="4095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1300" dirty="0">
                <a:solidFill>
                  <a:schemeClr val="bg2"/>
                </a:solidFill>
              </a:rPr>
              <a:t>Ne/N</a:t>
            </a:r>
            <a:r>
              <a:rPr lang="en-US" sz="1300" baseline="-25000" dirty="0">
                <a:solidFill>
                  <a:schemeClr val="bg2"/>
                </a:solidFill>
              </a:rPr>
              <a:t>2</a:t>
            </a:r>
            <a:r>
              <a:rPr lang="en-US" sz="1300" dirty="0">
                <a:solidFill>
                  <a:schemeClr val="bg2"/>
                </a:solidFill>
              </a:rPr>
              <a:t> gas target,</a:t>
            </a:r>
          </a:p>
          <a:p>
            <a:pPr algn="ctr" defTabSz="576263"/>
            <a:r>
              <a:rPr lang="en-US" sz="1300" dirty="0">
                <a:solidFill>
                  <a:schemeClr val="bg2"/>
                </a:solidFill>
              </a:rPr>
              <a:t>pressure </a:t>
            </a:r>
            <a:r>
              <a:rPr lang="en-US" sz="1300" dirty="0">
                <a:solidFill>
                  <a:srgbClr val="FF0000"/>
                </a:solidFill>
              </a:rPr>
              <a:t>up to 3 bar</a:t>
            </a:r>
            <a:r>
              <a:rPr lang="en-US" sz="1300" dirty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233501" name="Rectangle 29"/>
          <p:cNvSpPr>
            <a:spLocks/>
          </p:cNvSpPr>
          <p:nvPr/>
        </p:nvSpPr>
        <p:spPr bwMode="auto">
          <a:xfrm>
            <a:off x="2917825" y="3714750"/>
            <a:ext cx="903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576263"/>
            <a:r>
              <a:rPr lang="en-US" sz="2100">
                <a:solidFill>
                  <a:schemeClr val="tx1"/>
                </a:solidFill>
              </a:rPr>
              <a:t>PN</a:t>
            </a:r>
          </a:p>
          <a:p>
            <a:pPr algn="ctr" defTabSz="576263"/>
            <a:r>
              <a:rPr lang="en-US" sz="2100">
                <a:solidFill>
                  <a:schemeClr val="tx1"/>
                </a:solidFill>
              </a:rPr>
              <a:t>Camera</a:t>
            </a:r>
          </a:p>
        </p:txBody>
      </p:sp>
      <p:pic>
        <p:nvPicPr>
          <p:cNvPr id="233502" name="Picture 30" descr="pnCC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7" y="1989931"/>
            <a:ext cx="42291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0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350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41857 0.0231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33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6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"/>
</p:tagLst>
</file>

<file path=ppt/theme/theme1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588" marR="0" indent="0" algn="l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Franklin Gothic Medium" pitchFamily="34" charset="0"/>
            <a:cs typeface="Arial" pitchFamily="34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588" marR="0" indent="0" algn="l" defTabSz="6429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Franklin Gothic Medium" pitchFamily="34" charset="0"/>
            <a:cs typeface="Arial" pitchFamily="34" charset="0"/>
            <a:sym typeface="Gill Sans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24606</TotalTime>
  <Words>832</Words>
  <Application>Microsoft Office PowerPoint</Application>
  <PresentationFormat>On-screen Show (4:3)</PresentationFormat>
  <Paragraphs>221</Paragraphs>
  <Slides>27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1_Stream</vt:lpstr>
      <vt:lpstr>1_Orbit</vt:lpstr>
      <vt:lpstr>2_Orbit</vt:lpstr>
      <vt:lpstr>4_Orbit</vt:lpstr>
      <vt:lpstr>3_Orbit</vt:lpstr>
      <vt:lpstr>Equation</vt:lpstr>
      <vt:lpstr>keV HHG and Sub femtosecond K-shell excitation.  ( using  IR (2.1m) Radiation Source )</vt:lpstr>
      <vt:lpstr>Acknowledgment</vt:lpstr>
      <vt:lpstr>Motivation for keV HHG  </vt:lpstr>
      <vt:lpstr>PowerPoint Presentation</vt:lpstr>
      <vt:lpstr>The 2-cycles IR source </vt:lpstr>
      <vt:lpstr>PowerPoint Presentation</vt:lpstr>
      <vt:lpstr>High Harmonic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>MPQ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Gilad Marcus</dc:creator>
  <cp:lastModifiedBy>Gilad</cp:lastModifiedBy>
  <cp:revision>217</cp:revision>
  <dcterms:created xsi:type="dcterms:W3CDTF">2010-06-25T12:09:01Z</dcterms:created>
  <dcterms:modified xsi:type="dcterms:W3CDTF">2014-01-08T19:28:36Z</dcterms:modified>
</cp:coreProperties>
</file>